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6" r:id="rId4"/>
    <p:sldId id="267" r:id="rId5"/>
    <p:sldId id="259" r:id="rId6"/>
    <p:sldId id="268" r:id="rId7"/>
    <p:sldId id="269" r:id="rId8"/>
    <p:sldId id="270" r:id="rId9"/>
    <p:sldId id="271" r:id="rId10"/>
    <p:sldId id="272" r:id="rId11"/>
    <p:sldId id="260" r:id="rId12"/>
    <p:sldId id="273" r:id="rId13"/>
    <p:sldId id="274" r:id="rId14"/>
    <p:sldId id="262" r:id="rId15"/>
    <p:sldId id="275" r:id="rId16"/>
    <p:sldId id="276" r:id="rId17"/>
    <p:sldId id="263" r:id="rId18"/>
    <p:sldId id="277" r:id="rId19"/>
    <p:sldId id="282" r:id="rId20"/>
    <p:sldId id="264" r:id="rId21"/>
    <p:sldId id="278" r:id="rId22"/>
    <p:sldId id="283" r:id="rId23"/>
    <p:sldId id="265" r:id="rId24"/>
    <p:sldId id="261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80" autoAdjust="0"/>
    <p:restoredTop sz="67749" autoAdjust="0"/>
  </p:normalViewPr>
  <p:slideViewPr>
    <p:cSldViewPr snapToGrid="0">
      <p:cViewPr varScale="1">
        <p:scale>
          <a:sx n="137" d="100"/>
          <a:sy n="137" d="100"/>
        </p:scale>
        <p:origin x="6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51B0C-99ED-4CD8-B456-2C38A6093292}" type="datetimeFigureOut">
              <a:rPr lang="ko-KR" altLang="en-US" smtClean="0"/>
              <a:t>2025. 6. 21.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82468-6773-4607-9C9C-3BDCB5C137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63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중국 상하이교통대학교</a:t>
            </a:r>
            <a:r>
              <a:rPr lang="en-US" altLang="ko-KR" dirty="0"/>
              <a:t>(</a:t>
            </a:r>
            <a:r>
              <a:rPr lang="ko-KR" altLang="en-US" dirty="0" err="1"/>
              <a:t>上海交通大学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잉쉬앤</a:t>
            </a:r>
            <a:r>
              <a:rPr lang="ko-KR" altLang="en-US" dirty="0"/>
              <a:t> 양</a:t>
            </a:r>
            <a:endParaRPr lang="en-US" altLang="ko-KR" dirty="0"/>
          </a:p>
          <a:p>
            <a:r>
              <a:rPr lang="en-US" altLang="ko-KR" dirty="0"/>
              <a:t>2025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아카이브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82468-6773-4607-9C9C-3BDCB5C1372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896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82468-6773-4607-9C9C-3BDCB5C1372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193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JSON-RPC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👉 </a:t>
            </a:r>
            <a:r>
              <a:rPr lang="ko-KR" altLang="en-US" i="1" dirty="0"/>
              <a:t>클라이언트가 서버의 특정 기능을 호출할 수 있도록</a:t>
            </a:r>
            <a:r>
              <a:rPr lang="en-US" altLang="ko-KR" i="1" dirty="0"/>
              <a:t>, </a:t>
            </a:r>
            <a:r>
              <a:rPr lang="ko-KR" altLang="en-US" i="1" dirty="0"/>
              <a:t>요청과 응답을 </a:t>
            </a:r>
            <a:r>
              <a:rPr lang="en-US" altLang="ko-KR" i="1" dirty="0"/>
              <a:t>JSON </a:t>
            </a:r>
            <a:r>
              <a:rPr lang="ko-KR" altLang="en-US" i="1" dirty="0"/>
              <a:t>형식으로 주고받는 통신 방식입니다</a:t>
            </a:r>
            <a:r>
              <a:rPr lang="en-US" altLang="ko-KR" i="1" dirty="0"/>
              <a:t>.</a:t>
            </a:r>
            <a:endParaRPr lang="ko-KR" altLang="en-US" dirty="0"/>
          </a:p>
          <a:p>
            <a:r>
              <a:rPr lang="en-US" altLang="ko-KR" b="1" dirty="0"/>
              <a:t>SSE (Server-Sent Events)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👉 </a:t>
            </a:r>
            <a:r>
              <a:rPr lang="ko-KR" altLang="en-US" i="1" dirty="0"/>
              <a:t>서버가 클라이언트로 실시간 정보를 끊김 없이 계속 보내줄 수 있도록 하는 단방향 스트리밍 기술입니다</a:t>
            </a:r>
            <a:r>
              <a:rPr lang="en-US" altLang="ko-KR" i="1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🪪 </a:t>
            </a:r>
            <a:r>
              <a:rPr lang="en-US" altLang="ko-KR" b="1" dirty="0"/>
              <a:t>Agent Card (A2A)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/>
              <a:t>A2A </a:t>
            </a:r>
            <a:r>
              <a:rPr lang="ko-KR" altLang="en-US" dirty="0"/>
              <a:t>에이전트의 기능</a:t>
            </a:r>
            <a:r>
              <a:rPr lang="en-US" altLang="ko-KR" dirty="0"/>
              <a:t>, </a:t>
            </a:r>
            <a:r>
              <a:rPr lang="ko-KR" altLang="en-US" dirty="0" err="1"/>
              <a:t>엔드포인트</a:t>
            </a:r>
            <a:r>
              <a:rPr lang="en-US" altLang="ko-KR" dirty="0"/>
              <a:t>, </a:t>
            </a:r>
            <a:r>
              <a:rPr lang="ko-KR" altLang="en-US" dirty="0"/>
              <a:t>인증 방식 등을 기술한 </a:t>
            </a:r>
            <a:r>
              <a:rPr lang="ko-KR" altLang="en-US" dirty="0" err="1"/>
              <a:t>머신이</a:t>
            </a:r>
            <a:r>
              <a:rPr lang="ko-KR" altLang="en-US" dirty="0"/>
              <a:t> 읽을 수 있는 </a:t>
            </a:r>
            <a:r>
              <a:rPr lang="en-US" altLang="ko-KR" dirty="0"/>
              <a:t>JSON </a:t>
            </a:r>
            <a:r>
              <a:rPr lang="ko-KR" altLang="en-US" dirty="0"/>
              <a:t>형식의 </a:t>
            </a:r>
            <a:r>
              <a:rPr lang="ko-KR" altLang="en-US" dirty="0" err="1"/>
              <a:t>자기소개서입니다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82468-6773-4607-9C9C-3BDCB5C1372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989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Client</a:t>
            </a:r>
            <a:br>
              <a:rPr lang="ko-KR" altLang="en-US" dirty="0"/>
            </a:br>
            <a:r>
              <a:rPr lang="ko-KR" altLang="en-US" dirty="0"/>
              <a:t>→ 작업</a:t>
            </a:r>
            <a:r>
              <a:rPr lang="en-US" altLang="ko-KR" dirty="0"/>
              <a:t>(Task)</a:t>
            </a:r>
            <a:r>
              <a:rPr lang="ko-KR" altLang="en-US" dirty="0"/>
              <a:t>을 생성하고 서버에 요청을 보내는 주체</a:t>
            </a:r>
            <a:br>
              <a:rPr lang="ko-KR" altLang="en-US" dirty="0"/>
            </a:br>
            <a:r>
              <a:rPr lang="ko-KR" altLang="en-US" dirty="0"/>
              <a:t>→ 예</a:t>
            </a:r>
            <a:r>
              <a:rPr lang="en-US" altLang="ko-KR" dirty="0"/>
              <a:t>: </a:t>
            </a:r>
            <a:r>
              <a:rPr lang="ko-KR" altLang="en-US" dirty="0"/>
              <a:t>사용자의 요청을 전달하는 앱</a:t>
            </a:r>
            <a:r>
              <a:rPr lang="en-US" altLang="ko-KR" dirty="0"/>
              <a:t>, </a:t>
            </a:r>
            <a:r>
              <a:rPr lang="ko-KR" altLang="en-US" dirty="0" err="1"/>
              <a:t>챗봇</a:t>
            </a:r>
            <a:r>
              <a:rPr lang="ko-KR" altLang="en-US" dirty="0"/>
              <a:t> 등</a:t>
            </a:r>
          </a:p>
          <a:p>
            <a:r>
              <a:rPr lang="en-US" altLang="ko-KR" b="1" dirty="0"/>
              <a:t>Server</a:t>
            </a:r>
            <a:br>
              <a:rPr lang="ko-KR" altLang="en-US" dirty="0"/>
            </a:br>
            <a:r>
              <a:rPr lang="ko-KR" altLang="en-US" dirty="0"/>
              <a:t>→ 클라이언트로부터 받은 </a:t>
            </a:r>
            <a:r>
              <a:rPr lang="en-US" altLang="ko-KR" dirty="0"/>
              <a:t>Task</a:t>
            </a:r>
            <a:r>
              <a:rPr lang="ko-KR" altLang="en-US" dirty="0"/>
              <a:t>를 </a:t>
            </a:r>
            <a:r>
              <a:rPr lang="en-US" altLang="ko-KR" dirty="0"/>
              <a:t>Agent</a:t>
            </a:r>
            <a:r>
              <a:rPr lang="ko-KR" altLang="en-US" dirty="0"/>
              <a:t>에게 전달하고</a:t>
            </a:r>
            <a:r>
              <a:rPr lang="en-US" altLang="ko-KR" dirty="0"/>
              <a:t>, </a:t>
            </a:r>
            <a:r>
              <a:rPr lang="ko-KR" altLang="en-US" dirty="0"/>
              <a:t>상태</a:t>
            </a:r>
            <a:r>
              <a:rPr lang="en-US" altLang="ko-KR" dirty="0"/>
              <a:t>/</a:t>
            </a:r>
            <a:r>
              <a:rPr lang="ko-KR" altLang="en-US" dirty="0"/>
              <a:t>결과를 중계하는 </a:t>
            </a:r>
            <a:r>
              <a:rPr lang="ko-KR" altLang="en-US" b="1" dirty="0"/>
              <a:t>허브 역할</a:t>
            </a:r>
            <a:br>
              <a:rPr lang="ko-KR" altLang="en-US" dirty="0"/>
            </a:br>
            <a:r>
              <a:rPr lang="ko-KR" altLang="en-US" dirty="0"/>
              <a:t>→ 예</a:t>
            </a:r>
            <a:r>
              <a:rPr lang="en-US" altLang="ko-KR" dirty="0"/>
              <a:t>: Task </a:t>
            </a:r>
            <a:r>
              <a:rPr lang="ko-KR" altLang="en-US" dirty="0"/>
              <a:t>라우팅</a:t>
            </a:r>
            <a:r>
              <a:rPr lang="en-US" altLang="ko-KR" dirty="0"/>
              <a:t>, </a:t>
            </a:r>
            <a:r>
              <a:rPr lang="ko-KR" altLang="en-US" dirty="0"/>
              <a:t>상태 추적</a:t>
            </a:r>
            <a:r>
              <a:rPr lang="en-US" altLang="ko-KR" dirty="0"/>
              <a:t>, SSE </a:t>
            </a:r>
            <a:r>
              <a:rPr lang="ko-KR" altLang="en-US" dirty="0"/>
              <a:t>푸시 등 처리</a:t>
            </a:r>
          </a:p>
          <a:p>
            <a:r>
              <a:rPr lang="en-US" altLang="ko-KR" b="1" dirty="0"/>
              <a:t>Agent</a:t>
            </a:r>
            <a:br>
              <a:rPr lang="ko-KR" altLang="en-US" dirty="0"/>
            </a:br>
            <a:r>
              <a:rPr lang="ko-KR" altLang="en-US" dirty="0"/>
              <a:t>→ 실제 </a:t>
            </a:r>
            <a:r>
              <a:rPr lang="en-US" altLang="ko-KR" dirty="0"/>
              <a:t>Task</a:t>
            </a:r>
            <a:r>
              <a:rPr lang="ko-KR" altLang="en-US" dirty="0"/>
              <a:t>를 수행하는 실행 주체</a:t>
            </a:r>
            <a:br>
              <a:rPr lang="ko-KR" altLang="en-US" dirty="0"/>
            </a:br>
            <a:r>
              <a:rPr lang="ko-KR" altLang="en-US" dirty="0"/>
              <a:t>→ 예</a:t>
            </a:r>
            <a:r>
              <a:rPr lang="en-US" altLang="ko-KR" dirty="0"/>
              <a:t>: </a:t>
            </a:r>
            <a:r>
              <a:rPr lang="ko-KR" altLang="en-US" dirty="0"/>
              <a:t>코드 </a:t>
            </a:r>
            <a:r>
              <a:rPr lang="ko-KR" altLang="en-US" dirty="0" err="1"/>
              <a:t>생성기</a:t>
            </a:r>
            <a:r>
              <a:rPr lang="en-US" altLang="ko-KR" dirty="0"/>
              <a:t>, </a:t>
            </a:r>
            <a:r>
              <a:rPr lang="ko-KR" altLang="en-US" dirty="0"/>
              <a:t>문서 </a:t>
            </a:r>
            <a:r>
              <a:rPr lang="ko-KR" altLang="en-US" dirty="0" err="1"/>
              <a:t>요약기</a:t>
            </a:r>
            <a:r>
              <a:rPr lang="en-US" altLang="ko-KR" dirty="0"/>
              <a:t>, </a:t>
            </a:r>
            <a:r>
              <a:rPr lang="ko-KR" altLang="en-US" dirty="0"/>
              <a:t>날씨 </a:t>
            </a:r>
            <a:r>
              <a:rPr lang="ko-KR" altLang="en-US" dirty="0" err="1"/>
              <a:t>확인기</a:t>
            </a:r>
            <a:r>
              <a:rPr lang="ko-KR" altLang="en-US" dirty="0"/>
              <a:t> 등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Webhook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서버에서 특정 이벤트가 발생했을 때</a:t>
            </a:r>
            <a:r>
              <a:rPr lang="en-US" altLang="ko-KR" dirty="0"/>
              <a:t>, </a:t>
            </a:r>
            <a:r>
              <a:rPr lang="ko-KR" altLang="en-US" dirty="0"/>
              <a:t>사전에 등록된 </a:t>
            </a:r>
            <a:r>
              <a:rPr lang="en-US" altLang="ko-KR" dirty="0"/>
              <a:t>URL</a:t>
            </a:r>
            <a:r>
              <a:rPr lang="ko-KR" altLang="en-US" dirty="0"/>
              <a:t>로 </a:t>
            </a:r>
            <a:r>
              <a:rPr lang="ko-KR" altLang="en-US" b="1" dirty="0"/>
              <a:t>자동으로 </a:t>
            </a:r>
            <a:r>
              <a:rPr lang="en-US" altLang="ko-KR" b="1" dirty="0"/>
              <a:t>HTTP </a:t>
            </a:r>
            <a:r>
              <a:rPr lang="ko-KR" altLang="en-US" b="1" dirty="0"/>
              <a:t>요청을 보내는 알림 메커니즘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82468-6773-4607-9C9C-3BDCB5C1372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613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📘 </a:t>
            </a:r>
            <a:r>
              <a:rPr lang="en-US" altLang="ko-KR" b="1" dirty="0"/>
              <a:t>A2A </a:t>
            </a:r>
            <a:r>
              <a:rPr lang="ko-KR" altLang="en-US" b="1" dirty="0"/>
              <a:t>스펙 기준의 역할 정의</a:t>
            </a:r>
          </a:p>
          <a:p>
            <a:r>
              <a:rPr lang="en-US" altLang="ko-KR" b="1" dirty="0"/>
              <a:t>A2A Client</a:t>
            </a:r>
            <a:endParaRPr lang="ko-KR" altLang="en-US" dirty="0"/>
          </a:p>
          <a:p>
            <a:pPr lvl="1"/>
            <a:r>
              <a:rPr lang="ko-KR" altLang="en-US" dirty="0"/>
              <a:t>사용자나 다른 에이전트가 요청</a:t>
            </a:r>
            <a:r>
              <a:rPr lang="en-US" altLang="ko-KR" dirty="0"/>
              <a:t>(Task)</a:t>
            </a:r>
            <a:r>
              <a:rPr lang="ko-KR" altLang="en-US" dirty="0"/>
              <a:t>을 생성하여 </a:t>
            </a:r>
            <a:r>
              <a:rPr lang="en-US" altLang="ko-KR" b="1" dirty="0"/>
              <a:t>A2A Server</a:t>
            </a:r>
            <a:r>
              <a:rPr lang="ko-KR" altLang="en-US" dirty="0"/>
              <a:t>에게 보내는 쪽</a:t>
            </a:r>
          </a:p>
          <a:p>
            <a:pPr lvl="1"/>
            <a:r>
              <a:rPr lang="ko-KR" altLang="en-US" dirty="0"/>
              <a:t>사용자 앱</a:t>
            </a:r>
            <a:r>
              <a:rPr lang="en-US" altLang="ko-KR" dirty="0"/>
              <a:t>, </a:t>
            </a:r>
            <a:r>
              <a:rPr lang="ko-KR" altLang="en-US" dirty="0" err="1"/>
              <a:t>챗봇</a:t>
            </a:r>
            <a:r>
              <a:rPr lang="en-US" altLang="ko-KR" dirty="0"/>
              <a:t>, </a:t>
            </a:r>
            <a:r>
              <a:rPr lang="ko-KR" altLang="en-US" dirty="0"/>
              <a:t>또는 요청을 시작하는 에이전트 역할</a:t>
            </a:r>
          </a:p>
          <a:p>
            <a:r>
              <a:rPr lang="en-US" altLang="ko-KR" b="1" dirty="0"/>
              <a:t>A2A Server</a:t>
            </a:r>
            <a:r>
              <a:rPr lang="ko-KR" altLang="en-US" dirty="0"/>
              <a:t> </a:t>
            </a:r>
            <a:r>
              <a:rPr lang="en-US" altLang="ko-KR" dirty="0"/>
              <a:t>(Remote Agent </a:t>
            </a:r>
            <a:r>
              <a:rPr lang="ko-KR" altLang="en-US" dirty="0"/>
              <a:t>역할 포함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b="1" dirty="0"/>
              <a:t>HTTP </a:t>
            </a:r>
            <a:r>
              <a:rPr lang="ko-KR" altLang="en-US" b="1" dirty="0" err="1"/>
              <a:t>엔드포인트</a:t>
            </a:r>
            <a:r>
              <a:rPr lang="ko-KR" altLang="en-US" dirty="0" err="1"/>
              <a:t>로</a:t>
            </a:r>
            <a:r>
              <a:rPr lang="ko-KR" altLang="en-US" dirty="0"/>
              <a:t> 작동하며 </a:t>
            </a:r>
            <a:r>
              <a:rPr lang="en-US" altLang="ko-KR" dirty="0"/>
              <a:t>A2A </a:t>
            </a:r>
            <a:r>
              <a:rPr lang="ko-KR" altLang="en-US" dirty="0"/>
              <a:t>프로토콜 메서드</a:t>
            </a:r>
            <a:r>
              <a:rPr lang="en-US" altLang="ko-KR" dirty="0"/>
              <a:t>(tasks/send, message/stream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를 처리</a:t>
            </a:r>
          </a:p>
          <a:p>
            <a:pPr lvl="1"/>
            <a:r>
              <a:rPr lang="ko-KR" altLang="en-US" dirty="0"/>
              <a:t>클라이언트 요청을 받고</a:t>
            </a:r>
            <a:r>
              <a:rPr lang="en-US" altLang="ko-KR" dirty="0"/>
              <a:t>, Task </a:t>
            </a:r>
            <a:r>
              <a:rPr lang="ko-KR" altLang="en-US" dirty="0"/>
              <a:t>상태 관리</a:t>
            </a:r>
            <a:r>
              <a:rPr lang="en-US" altLang="ko-KR" dirty="0"/>
              <a:t>, SSE/push </a:t>
            </a:r>
            <a:r>
              <a:rPr lang="ko-KR" altLang="en-US" dirty="0"/>
              <a:t>방식의 응답 전송 담당</a:t>
            </a:r>
          </a:p>
          <a:p>
            <a:pPr lvl="1"/>
            <a:r>
              <a:rPr lang="ko-KR" altLang="en-US" dirty="0" err="1"/>
              <a:t>엔드포인트</a:t>
            </a:r>
            <a:r>
              <a:rPr lang="ko-KR" altLang="en-US" dirty="0"/>
              <a:t> </a:t>
            </a:r>
            <a:r>
              <a:rPr lang="en-US" altLang="ko-KR" dirty="0"/>
              <a:t>URL</a:t>
            </a:r>
            <a:r>
              <a:rPr lang="ko-KR" altLang="en-US" dirty="0"/>
              <a:t>은 </a:t>
            </a:r>
            <a:r>
              <a:rPr lang="en-US" altLang="ko-KR" dirty="0" err="1"/>
              <a:t>AgentCard</a:t>
            </a:r>
            <a:r>
              <a:rPr lang="ko-KR" altLang="en-US" dirty="0"/>
              <a:t>에 정의되어 있음</a:t>
            </a:r>
          </a:p>
          <a:p>
            <a:r>
              <a:rPr lang="en-US" altLang="ko-KR" b="1" dirty="0"/>
              <a:t>A2A Agent</a:t>
            </a:r>
            <a:endParaRPr lang="ko-KR" altLang="en-US" dirty="0"/>
          </a:p>
          <a:p>
            <a:pPr lvl="1"/>
            <a:r>
              <a:rPr lang="en-US" altLang="ko-KR" dirty="0"/>
              <a:t>A2A Server</a:t>
            </a:r>
            <a:r>
              <a:rPr lang="ko-KR" altLang="en-US" dirty="0"/>
              <a:t>를 통해 </a:t>
            </a:r>
            <a:r>
              <a:rPr lang="ko-KR" altLang="en-US" b="1" dirty="0"/>
              <a:t>실제 </a:t>
            </a:r>
            <a:r>
              <a:rPr lang="en-US" altLang="ko-KR" b="1" dirty="0"/>
              <a:t>Task</a:t>
            </a:r>
            <a:r>
              <a:rPr lang="ko-KR" altLang="en-US" dirty="0"/>
              <a:t>를 수행하고 처리 결과</a:t>
            </a:r>
            <a:r>
              <a:rPr lang="en-US" altLang="ko-KR" dirty="0"/>
              <a:t>(Artifact, Parts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</a:p>
          <a:p>
            <a:pPr lvl="1"/>
            <a:r>
              <a:rPr lang="en-US" altLang="ko-KR" dirty="0"/>
              <a:t>Agent = Remote Agent = </a:t>
            </a:r>
            <a:r>
              <a:rPr lang="ko-KR" altLang="en-US" dirty="0"/>
              <a:t>작업 수행 주체</a:t>
            </a:r>
          </a:p>
          <a:p>
            <a:r>
              <a:rPr lang="ko-KR" altLang="en-US" b="1" dirty="0"/>
              <a:t>🔄 정리</a:t>
            </a:r>
          </a:p>
          <a:p>
            <a:r>
              <a:rPr lang="en-US" altLang="ko-KR" dirty="0"/>
              <a:t>A2A </a:t>
            </a:r>
            <a:r>
              <a:rPr lang="ko-KR" altLang="en-US" dirty="0" err="1"/>
              <a:t>용어스펙</a:t>
            </a:r>
            <a:r>
              <a:rPr lang="ko-KR" altLang="en-US" dirty="0"/>
              <a:t> 의미역할</a:t>
            </a:r>
            <a:r>
              <a:rPr lang="en-US" altLang="ko-KR" b="1" dirty="0" err="1"/>
              <a:t>Client</a:t>
            </a:r>
            <a:r>
              <a:rPr lang="en-US" altLang="ko-KR" dirty="0" err="1"/>
              <a:t>Task</a:t>
            </a:r>
            <a:r>
              <a:rPr lang="en-US" altLang="ko-KR" dirty="0"/>
              <a:t> </a:t>
            </a:r>
            <a:r>
              <a:rPr lang="ko-KR" altLang="en-US" dirty="0"/>
              <a:t>요청 시작자사용자 앱</a:t>
            </a:r>
            <a:r>
              <a:rPr lang="en-US" altLang="ko-KR" dirty="0"/>
              <a:t>, </a:t>
            </a:r>
            <a:r>
              <a:rPr lang="ko-KR" altLang="en-US" dirty="0" err="1"/>
              <a:t>챗봇</a:t>
            </a:r>
            <a:r>
              <a:rPr lang="en-US" altLang="ko-KR" dirty="0"/>
              <a:t>, </a:t>
            </a:r>
            <a:r>
              <a:rPr lang="ko-KR" altLang="en-US" dirty="0"/>
              <a:t>혹은 호출하는 에이전트</a:t>
            </a:r>
            <a:r>
              <a:rPr lang="en-US" altLang="ko-KR" b="1" dirty="0"/>
              <a:t>Server</a:t>
            </a:r>
            <a:r>
              <a:rPr lang="en-US" altLang="ko-KR" dirty="0"/>
              <a:t>A2A </a:t>
            </a:r>
            <a:r>
              <a:rPr lang="ko-KR" altLang="en-US" dirty="0" err="1"/>
              <a:t>엔드포인트</a:t>
            </a:r>
            <a:r>
              <a:rPr lang="ko-KR" altLang="en-US" dirty="0"/>
              <a:t> 구현체요청 수신</a:t>
            </a:r>
            <a:r>
              <a:rPr lang="en-US" altLang="ko-KR" dirty="0"/>
              <a:t>, </a:t>
            </a:r>
            <a:r>
              <a:rPr lang="ko-KR" altLang="en-US" dirty="0"/>
              <a:t>상태 관리</a:t>
            </a:r>
            <a:r>
              <a:rPr lang="en-US" altLang="ko-KR" dirty="0"/>
              <a:t>, </a:t>
            </a:r>
            <a:r>
              <a:rPr lang="ko-KR" altLang="en-US" dirty="0"/>
              <a:t>응답 스트리밍 처리</a:t>
            </a:r>
            <a:r>
              <a:rPr lang="en-US" altLang="ko-KR" b="1" dirty="0" err="1"/>
              <a:t>Agent</a:t>
            </a:r>
            <a:r>
              <a:rPr lang="en-US" altLang="ko-KR" dirty="0" err="1"/>
              <a:t>Task</a:t>
            </a:r>
            <a:r>
              <a:rPr lang="en-US" altLang="ko-KR" dirty="0"/>
              <a:t> </a:t>
            </a:r>
            <a:r>
              <a:rPr lang="ko-KR" altLang="en-US" dirty="0"/>
              <a:t>처리 담당자작업 실행</a:t>
            </a:r>
            <a:r>
              <a:rPr lang="en-US" altLang="ko-KR" dirty="0"/>
              <a:t>, Artifact </a:t>
            </a:r>
            <a:r>
              <a:rPr lang="ko-KR" altLang="en-US" dirty="0"/>
              <a:t>생성 및 반환</a:t>
            </a:r>
          </a:p>
          <a:p>
            <a:r>
              <a:rPr lang="ko-KR" altLang="en-US" b="1" dirty="0"/>
              <a:t>🔎 그림에서 </a:t>
            </a:r>
            <a:r>
              <a:rPr lang="en-US" altLang="ko-KR" b="1" dirty="0"/>
              <a:t>Server</a:t>
            </a:r>
            <a:r>
              <a:rPr lang="ko-KR" altLang="en-US" b="1" dirty="0"/>
              <a:t>가 안 보이는 이유</a:t>
            </a:r>
          </a:p>
          <a:p>
            <a:r>
              <a:rPr lang="en-US" altLang="ko-KR" dirty="0"/>
              <a:t>Multi-agent </a:t>
            </a:r>
            <a:r>
              <a:rPr lang="ko-KR" altLang="en-US" dirty="0"/>
              <a:t>협업 그림은 </a:t>
            </a:r>
            <a:r>
              <a:rPr lang="en-US" altLang="ko-KR" b="1" dirty="0"/>
              <a:t>Travel Agent</a:t>
            </a:r>
            <a:r>
              <a:rPr lang="ko-KR" altLang="en-US" dirty="0"/>
              <a:t>가 </a:t>
            </a:r>
            <a:r>
              <a:rPr lang="en-US" altLang="ko-KR" b="1" dirty="0"/>
              <a:t>Server + Client </a:t>
            </a:r>
            <a:r>
              <a:rPr lang="ko-KR" altLang="en-US" b="1" dirty="0"/>
              <a:t>역할</a:t>
            </a:r>
            <a:r>
              <a:rPr lang="ko-KR" altLang="en-US" dirty="0"/>
              <a:t>을 동시에 수행하는 개념적 구조입니다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Travel Agent</a:t>
            </a:r>
            <a:r>
              <a:rPr lang="ko-KR" altLang="en-US" dirty="0"/>
              <a:t>가 내부적으로 </a:t>
            </a:r>
            <a:r>
              <a:rPr lang="en-US" altLang="ko-KR" dirty="0"/>
              <a:t>A2A Server </a:t>
            </a:r>
            <a:r>
              <a:rPr lang="ko-KR" altLang="en-US" dirty="0"/>
              <a:t>역할을 하며 다른 </a:t>
            </a:r>
            <a:r>
              <a:rPr lang="en-US" altLang="ko-KR" dirty="0"/>
              <a:t>A2A Agent</a:t>
            </a:r>
            <a:r>
              <a:rPr lang="ko-KR" altLang="en-US" dirty="0"/>
              <a:t>들과 통신하는 구조입니다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82468-6773-4607-9C9C-3BDCB5C1372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922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🪪 </a:t>
            </a:r>
            <a:r>
              <a:rPr lang="en-US" altLang="ko-KR" b="1" dirty="0"/>
              <a:t>DID (Decentralized Identifier)</a:t>
            </a:r>
          </a:p>
          <a:p>
            <a:r>
              <a:rPr lang="ko-KR" altLang="en-US" b="1" dirty="0"/>
              <a:t>중앙기관 없이 고유하게 식별 가능한 디지털 </a:t>
            </a:r>
            <a:r>
              <a:rPr lang="en-US" altLang="ko-KR" b="1" dirty="0"/>
              <a:t>ID</a:t>
            </a:r>
            <a:br>
              <a:rPr lang="en-US" altLang="ko-KR" dirty="0"/>
            </a:br>
            <a:r>
              <a:rPr lang="en-US" altLang="ko-KR" dirty="0"/>
              <a:t>→ </a:t>
            </a:r>
            <a:r>
              <a:rPr lang="ko-KR" altLang="en-US" dirty="0"/>
              <a:t>예</a:t>
            </a:r>
            <a:r>
              <a:rPr lang="en-US" altLang="ko-KR" dirty="0"/>
              <a:t>: "did:example:123456789abcdefghi"</a:t>
            </a:r>
          </a:p>
          <a:p>
            <a:r>
              <a:rPr lang="ko-KR" altLang="en-US" dirty="0"/>
              <a:t>블록체인 기반 등 </a:t>
            </a:r>
            <a:r>
              <a:rPr lang="ko-KR" altLang="en-US" b="1" dirty="0"/>
              <a:t>분산 원장</a:t>
            </a:r>
            <a:r>
              <a:rPr lang="ko-KR" altLang="en-US" dirty="0"/>
              <a:t>에 등록됨</a:t>
            </a:r>
          </a:p>
          <a:p>
            <a:r>
              <a:rPr lang="ko-KR" altLang="en-US" dirty="0"/>
              <a:t>자기주권형 신원</a:t>
            </a:r>
            <a:r>
              <a:rPr lang="en-US" altLang="ko-KR" dirty="0"/>
              <a:t>(Self-Sovereign Identity) </a:t>
            </a:r>
            <a:r>
              <a:rPr lang="ko-KR" altLang="en-US" dirty="0"/>
              <a:t>구현에 사용</a:t>
            </a:r>
          </a:p>
          <a:p>
            <a:r>
              <a:rPr lang="ko-KR" altLang="en-US" dirty="0"/>
              <a:t>인증서</a:t>
            </a:r>
            <a:r>
              <a:rPr lang="en-US" altLang="ko-KR" dirty="0"/>
              <a:t>, </a:t>
            </a:r>
            <a:r>
              <a:rPr lang="ko-KR" altLang="en-US" dirty="0"/>
              <a:t>키</a:t>
            </a:r>
            <a:r>
              <a:rPr lang="en-US" altLang="ko-KR" dirty="0"/>
              <a:t>, Agent </a:t>
            </a:r>
            <a:r>
              <a:rPr lang="ko-KR" altLang="en-US" dirty="0"/>
              <a:t>정보 등을 포함 가능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b="1" dirty="0"/>
              <a:t>🌐 </a:t>
            </a:r>
            <a:r>
              <a:rPr lang="en-US" altLang="ko-KR" b="1" dirty="0"/>
              <a:t>JSON-LD (JSON for Linked Data)</a:t>
            </a:r>
          </a:p>
          <a:p>
            <a:r>
              <a:rPr lang="ko-KR" altLang="en-US" b="1" dirty="0"/>
              <a:t>의미 있는 구조</a:t>
            </a:r>
            <a:r>
              <a:rPr lang="en-US" altLang="ko-KR" b="1" dirty="0"/>
              <a:t>(</a:t>
            </a:r>
            <a:r>
              <a:rPr lang="ko-KR" altLang="en-US" b="1" dirty="0" err="1"/>
              <a:t>시맨틱</a:t>
            </a:r>
            <a:r>
              <a:rPr lang="en-US" altLang="ko-KR" b="1" dirty="0"/>
              <a:t>)</a:t>
            </a:r>
            <a:r>
              <a:rPr lang="ko-KR" altLang="en-US" b="1" dirty="0" err="1"/>
              <a:t>를</a:t>
            </a:r>
            <a:r>
              <a:rPr lang="ko-KR" altLang="en-US" b="1" dirty="0"/>
              <a:t> 부여한 </a:t>
            </a:r>
            <a:r>
              <a:rPr lang="en-US" altLang="ko-KR" b="1" dirty="0"/>
              <a:t>JSON </a:t>
            </a:r>
            <a:r>
              <a:rPr lang="ko-KR" altLang="en-US" b="1" dirty="0"/>
              <a:t>형식</a:t>
            </a:r>
            <a:br>
              <a:rPr lang="ko-KR" altLang="en-US" dirty="0"/>
            </a:br>
            <a:r>
              <a:rPr lang="ko-KR" altLang="en-US" dirty="0"/>
              <a:t>→ </a:t>
            </a:r>
            <a:r>
              <a:rPr lang="ko-KR" altLang="en-US" dirty="0" err="1"/>
              <a:t>키값에</a:t>
            </a:r>
            <a:r>
              <a:rPr lang="ko-KR" altLang="en-US" dirty="0"/>
              <a:t> </a:t>
            </a:r>
            <a:r>
              <a:rPr lang="en-US" altLang="ko-KR" dirty="0"/>
              <a:t>@context</a:t>
            </a:r>
            <a:r>
              <a:rPr lang="ko-KR" altLang="en-US" dirty="0" err="1"/>
              <a:t>를</a:t>
            </a:r>
            <a:r>
              <a:rPr lang="ko-KR" altLang="en-US" dirty="0"/>
              <a:t> 사용해 </a:t>
            </a:r>
            <a:r>
              <a:rPr lang="en-US" altLang="ko-KR" dirty="0"/>
              <a:t>IRI(</a:t>
            </a:r>
            <a:r>
              <a:rPr lang="ko-KR" altLang="en-US" dirty="0"/>
              <a:t>국제식별자</a:t>
            </a:r>
            <a:r>
              <a:rPr lang="en-US" altLang="ko-KR" dirty="0"/>
              <a:t>)</a:t>
            </a:r>
            <a:r>
              <a:rPr lang="ko-KR" altLang="en-US" dirty="0"/>
              <a:t>와 연결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82468-6773-4607-9C9C-3BDCB5C1372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833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/>
              <a:t>ANP</a:t>
            </a:r>
            <a:r>
              <a:rPr lang="ko-KR" altLang="en-US" b="1" dirty="0"/>
              <a:t>는 에이전트 간 기능 협상 → 자동 코드 생성 → 테스트 → 실행 요청까지의 전 과정을 지원하는 비동기 </a:t>
            </a:r>
            <a:r>
              <a:rPr lang="ko-KR" altLang="en-US" b="1" dirty="0" err="1"/>
              <a:t>탈중앙</a:t>
            </a:r>
            <a:r>
              <a:rPr lang="ko-KR" altLang="en-US" b="1" dirty="0"/>
              <a:t> 프로토콜이다</a:t>
            </a:r>
            <a:r>
              <a:rPr lang="en-US" altLang="ko-KR" b="1" dirty="0"/>
              <a:t>.</a:t>
            </a:r>
            <a:endParaRPr lang="ko-KR" altLang="en-US" dirty="0"/>
          </a:p>
          <a:p>
            <a:endParaRPr lang="en-US" altLang="ko-KR" b="1" dirty="0"/>
          </a:p>
          <a:p>
            <a:r>
              <a:rPr lang="ko-KR" altLang="en-US" b="1" dirty="0"/>
              <a:t>🔹 ✅ </a:t>
            </a:r>
            <a:r>
              <a:rPr lang="en-US" altLang="ko-KR" b="1" dirty="0"/>
              <a:t>ANP </a:t>
            </a:r>
            <a:r>
              <a:rPr lang="ko-KR" altLang="en-US" b="1" dirty="0"/>
              <a:t>구성 요소 설명 정리</a:t>
            </a:r>
          </a:p>
          <a:p>
            <a:r>
              <a:rPr lang="ko-KR" altLang="en-US" b="1" dirty="0"/>
              <a:t>🔹 </a:t>
            </a:r>
            <a:r>
              <a:rPr lang="en-US" altLang="ko-KR" b="1" dirty="0"/>
              <a:t>Agent</a:t>
            </a:r>
          </a:p>
          <a:p>
            <a:r>
              <a:rPr lang="en-US" altLang="ko-KR" b="1" dirty="0"/>
              <a:t>LLM </a:t>
            </a:r>
            <a:r>
              <a:rPr lang="ko-KR" altLang="en-US" b="1" dirty="0"/>
              <a:t>기반 지능형 주체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협상과 통신을 수행하는 </a:t>
            </a:r>
            <a:r>
              <a:rPr lang="ko-KR" altLang="en-US" b="1" dirty="0"/>
              <a:t>사람에 가까운 행위자</a:t>
            </a:r>
            <a:endParaRPr lang="ko-KR" altLang="en-US" dirty="0"/>
          </a:p>
          <a:p>
            <a:r>
              <a:rPr lang="ko-KR" altLang="en-US" dirty="0"/>
              <a:t>역할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b="1" dirty="0"/>
              <a:t>사용자 요청을 수신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이를 바탕으로 자연어 기반 요구사항 구성</a:t>
            </a:r>
          </a:p>
          <a:p>
            <a:pPr lvl="1"/>
            <a:r>
              <a:rPr lang="ko-KR" altLang="en-US" dirty="0"/>
              <a:t>상대 </a:t>
            </a:r>
            <a:r>
              <a:rPr lang="en-US" altLang="ko-KR" dirty="0"/>
              <a:t>Agent</a:t>
            </a:r>
            <a:r>
              <a:rPr lang="ko-KR" altLang="en-US" dirty="0"/>
              <a:t>와 </a:t>
            </a:r>
            <a:r>
              <a:rPr lang="ko-KR" altLang="en-US" b="1" dirty="0"/>
              <a:t>협상 메시지를 주고받음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protocolNegotiation</a:t>
            </a:r>
            <a:r>
              <a:rPr lang="en-US" altLang="ko-KR" dirty="0"/>
              <a:t>, </a:t>
            </a:r>
            <a:r>
              <a:rPr lang="en-US" altLang="ko-KR" dirty="0" err="1"/>
              <a:t>applicationProtocolMessage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생성된 코드로 </a:t>
            </a:r>
            <a:r>
              <a:rPr lang="ko-KR" altLang="en-US" b="1" dirty="0"/>
              <a:t>요청 처리 및 응답 생성</a:t>
            </a:r>
            <a:endParaRPr lang="ko-KR" altLang="en-US" dirty="0"/>
          </a:p>
          <a:p>
            <a:r>
              <a:rPr lang="ko-KR" altLang="en-US" dirty="0"/>
              <a:t>특징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LLM</a:t>
            </a:r>
            <a:r>
              <a:rPr lang="ko-KR" altLang="en-US" dirty="0"/>
              <a:t>이 중심이며 </a:t>
            </a:r>
            <a:r>
              <a:rPr lang="ko-KR" altLang="en-US" b="1" dirty="0"/>
              <a:t>자연어 이해</a:t>
            </a:r>
            <a:r>
              <a:rPr lang="en-US" altLang="ko-KR" b="1" dirty="0"/>
              <a:t>, </a:t>
            </a:r>
            <a:r>
              <a:rPr lang="ko-KR" altLang="en-US" b="1" dirty="0"/>
              <a:t>판단</a:t>
            </a:r>
            <a:r>
              <a:rPr lang="en-US" altLang="ko-KR" b="1" dirty="0"/>
              <a:t>, </a:t>
            </a:r>
            <a:r>
              <a:rPr lang="ko-KR" altLang="en-US" b="1" dirty="0"/>
              <a:t>통신</a:t>
            </a:r>
            <a:r>
              <a:rPr lang="ko-KR" altLang="en-US" dirty="0"/>
              <a:t> 능력을 가짐</a:t>
            </a:r>
          </a:p>
          <a:p>
            <a:pPr lvl="1"/>
            <a:r>
              <a:rPr lang="en-US" altLang="ko-KR" dirty="0"/>
              <a:t>UI</a:t>
            </a:r>
            <a:r>
              <a:rPr lang="ko-KR" altLang="en-US" dirty="0"/>
              <a:t>나 외부 시스템과 </a:t>
            </a:r>
            <a:r>
              <a:rPr lang="ko-KR" altLang="en-US" b="1" dirty="0"/>
              <a:t>직접 연결된 인터페이스</a:t>
            </a:r>
            <a:r>
              <a:rPr lang="ko-KR" altLang="en-US" dirty="0"/>
              <a:t>일 수도 있음</a:t>
            </a:r>
          </a:p>
          <a:p>
            <a:r>
              <a:rPr lang="ko-KR" altLang="en-US" dirty="0"/>
              <a:t>🧠 사람처럼 사고하고 행동하는 </a:t>
            </a:r>
            <a:r>
              <a:rPr lang="ko-KR" altLang="en-US" b="1" dirty="0"/>
              <a:t>협상의 주체</a:t>
            </a:r>
            <a:endParaRPr lang="en-US" altLang="ko-KR" b="1" dirty="0"/>
          </a:p>
          <a:p>
            <a:endParaRPr lang="ko-KR" altLang="en-US" dirty="0"/>
          </a:p>
          <a:p>
            <a:r>
              <a:rPr lang="ko-KR" altLang="en-US" b="1" dirty="0"/>
              <a:t>🔹 </a:t>
            </a:r>
            <a:r>
              <a:rPr lang="en-US" altLang="ko-KR" b="1" dirty="0"/>
              <a:t>AI Engine</a:t>
            </a:r>
          </a:p>
          <a:p>
            <a:r>
              <a:rPr lang="en-US" altLang="ko-KR" b="1" dirty="0"/>
              <a:t>Agent </a:t>
            </a:r>
            <a:r>
              <a:rPr lang="ko-KR" altLang="en-US" b="1" dirty="0"/>
              <a:t>내부 또는 외부 연동 컴포넌트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프로토콜 코드 생성 및 실행을 담당하는 </a:t>
            </a:r>
            <a:r>
              <a:rPr lang="ko-KR" altLang="en-US" b="1" dirty="0"/>
              <a:t>자동화 모듈</a:t>
            </a:r>
            <a:endParaRPr lang="ko-KR" altLang="en-US" dirty="0"/>
          </a:p>
          <a:p>
            <a:r>
              <a:rPr lang="ko-KR" altLang="en-US" dirty="0"/>
              <a:t>역할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Agent</a:t>
            </a:r>
            <a:r>
              <a:rPr lang="ko-KR" altLang="en-US" dirty="0"/>
              <a:t>로부터 받은 </a:t>
            </a:r>
            <a:r>
              <a:rPr lang="en-US" altLang="ko-KR" dirty="0" err="1"/>
              <a:t>candidateProtocol</a:t>
            </a:r>
            <a:r>
              <a:rPr lang="en-US" altLang="ko-KR" dirty="0"/>
              <a:t> </a:t>
            </a:r>
            <a:r>
              <a:rPr lang="ko-KR" altLang="en-US" dirty="0"/>
              <a:t>등 정보를 기반으로 </a:t>
            </a:r>
            <a:r>
              <a:rPr lang="ko-KR" altLang="en-US" b="1" dirty="0"/>
              <a:t>실행 가능한 코드 자동 생성</a:t>
            </a:r>
            <a:endParaRPr lang="ko-KR" altLang="en-US" dirty="0"/>
          </a:p>
          <a:p>
            <a:pPr lvl="1"/>
            <a:r>
              <a:rPr lang="en-US" altLang="ko-KR" dirty="0" err="1"/>
              <a:t>codeGeneration</a:t>
            </a:r>
            <a:r>
              <a:rPr lang="en-US" altLang="ko-KR" dirty="0"/>
              <a:t>(generated) </a:t>
            </a:r>
            <a:r>
              <a:rPr lang="ko-KR" altLang="en-US" dirty="0"/>
              <a:t>메시지로 </a:t>
            </a:r>
            <a:r>
              <a:rPr lang="ko-KR" altLang="en-US" b="1" dirty="0"/>
              <a:t>생성 완료 상태</a:t>
            </a:r>
            <a:r>
              <a:rPr lang="ko-KR" altLang="en-US" dirty="0"/>
              <a:t> 통보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선택적으로</a:t>
            </a:r>
            <a:r>
              <a:rPr lang="en-US" altLang="ko-KR" dirty="0"/>
              <a:t>) </a:t>
            </a:r>
            <a:r>
              <a:rPr lang="ko-KR" altLang="en-US" b="1" dirty="0"/>
              <a:t>테스트 케이스 실행</a:t>
            </a:r>
            <a:r>
              <a:rPr lang="en-US" altLang="ko-KR" b="1" dirty="0"/>
              <a:t>, </a:t>
            </a:r>
            <a:r>
              <a:rPr lang="ko-KR" altLang="en-US" b="1" dirty="0"/>
              <a:t>오류 디버깅</a:t>
            </a:r>
            <a:r>
              <a:rPr lang="ko-KR" altLang="en-US" dirty="0"/>
              <a:t> 등도 수행 가능</a:t>
            </a:r>
          </a:p>
          <a:p>
            <a:r>
              <a:rPr lang="ko-KR" altLang="en-US" dirty="0"/>
              <a:t>특징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구현 예시</a:t>
            </a:r>
            <a:r>
              <a:rPr lang="en-US" altLang="ko-KR" dirty="0"/>
              <a:t>: </a:t>
            </a:r>
            <a:r>
              <a:rPr lang="en-US" altLang="ko-KR" dirty="0" err="1"/>
              <a:t>LangChain</a:t>
            </a:r>
            <a:r>
              <a:rPr lang="en-US" altLang="ko-KR" dirty="0"/>
              <a:t>/</a:t>
            </a:r>
            <a:r>
              <a:rPr lang="en-US" altLang="ko-KR" dirty="0" err="1"/>
              <a:t>LangGraph</a:t>
            </a:r>
            <a:r>
              <a:rPr lang="en-US" altLang="ko-KR" dirty="0"/>
              <a:t> </a:t>
            </a:r>
            <a:r>
              <a:rPr lang="ko-KR" altLang="en-US" dirty="0"/>
              <a:t>기반의 </a:t>
            </a:r>
            <a:r>
              <a:rPr lang="en-US" altLang="ko-KR" b="1" dirty="0"/>
              <a:t>Tool Executor</a:t>
            </a:r>
            <a:r>
              <a:rPr lang="en-US" altLang="ko-KR" dirty="0"/>
              <a:t>, LLM Prompt </a:t>
            </a:r>
            <a:r>
              <a:rPr lang="ko-KR" altLang="en-US" dirty="0"/>
              <a:t>기반 코드 </a:t>
            </a:r>
            <a:r>
              <a:rPr lang="en-US" altLang="ko-KR" dirty="0"/>
              <a:t>Generator</a:t>
            </a:r>
          </a:p>
          <a:p>
            <a:pPr lvl="1"/>
            <a:r>
              <a:rPr lang="ko-KR" altLang="en-US" dirty="0"/>
              <a:t>실제로는 </a:t>
            </a:r>
            <a:r>
              <a:rPr lang="en-US" altLang="ko-KR" dirty="0"/>
              <a:t>LLM</a:t>
            </a:r>
            <a:r>
              <a:rPr lang="ko-KR" altLang="en-US" dirty="0"/>
              <a:t>의 </a:t>
            </a:r>
            <a:r>
              <a:rPr lang="ko-KR" altLang="en-US" b="1" dirty="0"/>
              <a:t>하위 프롬프트 실행 체계</a:t>
            </a:r>
            <a:r>
              <a:rPr lang="ko-KR" altLang="en-US" dirty="0"/>
              <a:t> 또는 </a:t>
            </a:r>
            <a:r>
              <a:rPr lang="en-US" altLang="ko-KR" b="1" dirty="0"/>
              <a:t>Python </a:t>
            </a:r>
            <a:r>
              <a:rPr lang="ko-KR" altLang="en-US" b="1" dirty="0"/>
              <a:t>코드 </a:t>
            </a:r>
            <a:r>
              <a:rPr lang="ko-KR" altLang="en-US" b="1" dirty="0" err="1"/>
              <a:t>실행기</a:t>
            </a:r>
            <a:r>
              <a:rPr lang="ko-KR" altLang="en-US" dirty="0"/>
              <a:t> 등으로 구현될 수 있음</a:t>
            </a:r>
          </a:p>
          <a:p>
            <a:r>
              <a:rPr lang="ko-KR" altLang="en-US" dirty="0"/>
              <a:t>⚙️ </a:t>
            </a:r>
            <a:r>
              <a:rPr lang="en-US" altLang="ko-KR" dirty="0"/>
              <a:t>Agent</a:t>
            </a:r>
            <a:r>
              <a:rPr lang="ko-KR" altLang="en-US" dirty="0"/>
              <a:t>의 </a:t>
            </a:r>
            <a:r>
              <a:rPr lang="en-US" altLang="ko-KR" dirty="0"/>
              <a:t>"</a:t>
            </a:r>
            <a:r>
              <a:rPr lang="ko-KR" altLang="en-US" dirty="0"/>
              <a:t>도구 상자</a:t>
            </a:r>
            <a:r>
              <a:rPr lang="en-US" altLang="ko-KR" dirty="0"/>
              <a:t>" </a:t>
            </a:r>
            <a:r>
              <a:rPr lang="ko-KR" altLang="en-US" dirty="0"/>
              <a:t>역할을 하며</a:t>
            </a:r>
            <a:r>
              <a:rPr lang="en-US" altLang="ko-KR" dirty="0"/>
              <a:t>, </a:t>
            </a:r>
            <a:r>
              <a:rPr lang="ko-KR" altLang="en-US" dirty="0"/>
              <a:t>판단이 아니라 </a:t>
            </a:r>
            <a:r>
              <a:rPr lang="ko-KR" altLang="en-US" b="1" dirty="0"/>
              <a:t>실행</a:t>
            </a:r>
            <a:r>
              <a:rPr lang="ko-KR" altLang="en-US" dirty="0"/>
              <a:t>을 책임지는 존재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이 구조는 실제로 </a:t>
            </a:r>
            <a:r>
              <a:rPr lang="en-US" altLang="ko-KR" b="1" dirty="0" err="1"/>
              <a:t>LangGraph</a:t>
            </a:r>
            <a:r>
              <a:rPr lang="en-US" altLang="ko-KR" b="1" dirty="0"/>
              <a:t> </a:t>
            </a:r>
            <a:r>
              <a:rPr lang="ko-KR" altLang="en-US" b="1" dirty="0"/>
              <a:t>기반 시스템</a:t>
            </a:r>
            <a:r>
              <a:rPr lang="en-US" altLang="ko-KR" b="1" dirty="0"/>
              <a:t>, </a:t>
            </a:r>
            <a:r>
              <a:rPr lang="en-US" altLang="ko-KR" b="1" dirty="0" err="1"/>
              <a:t>AutoGen</a:t>
            </a:r>
            <a:r>
              <a:rPr lang="en-US" altLang="ko-KR" b="1" dirty="0"/>
              <a:t>, Open Agents</a:t>
            </a:r>
            <a:r>
              <a:rPr lang="en-US" altLang="ko-KR" dirty="0"/>
              <a:t> </a:t>
            </a:r>
            <a:r>
              <a:rPr lang="ko-KR" altLang="en-US" dirty="0"/>
              <a:t>설계에서도 비슷하게 나타나며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b="1" dirty="0"/>
              <a:t>MCP </a:t>
            </a:r>
            <a:r>
              <a:rPr lang="ko-KR" altLang="en-US" b="1" dirty="0"/>
              <a:t>구조에서의 </a:t>
            </a:r>
            <a:r>
              <a:rPr lang="en-US" altLang="ko-KR" b="1" dirty="0"/>
              <a:t>Tool/Tool Executor </a:t>
            </a:r>
            <a:r>
              <a:rPr lang="ko-KR" altLang="en-US" b="1" dirty="0"/>
              <a:t>역할</a:t>
            </a:r>
            <a:r>
              <a:rPr lang="ko-KR" altLang="en-US" dirty="0"/>
              <a:t>과도 상당히 유사합니다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필요하다면 이 내용을 그림이나 발표 슬라이드용 설명 박스로 구성해드릴 수도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82468-6773-4607-9C9C-3BDCB5C1372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985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82468-6773-4607-9C9C-3BDCB5C1372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526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Microsoft</a:t>
            </a:r>
            <a:r>
              <a:rPr lang="ko-KR" altLang="en-US" dirty="0"/>
              <a:t>의 </a:t>
            </a:r>
            <a:r>
              <a:rPr lang="en-US" altLang="ko-KR" b="1" dirty="0"/>
              <a:t>Semantic Kernel (SK)</a:t>
            </a:r>
            <a:r>
              <a:rPr lang="ko-KR" altLang="en-US" dirty="0"/>
              <a:t>은 </a:t>
            </a:r>
            <a:r>
              <a:rPr lang="en-US" altLang="ko-KR" dirty="0"/>
              <a:t>LLM </a:t>
            </a:r>
            <a:r>
              <a:rPr lang="ko-KR" altLang="en-US" dirty="0"/>
              <a:t>기반의 </a:t>
            </a:r>
            <a:r>
              <a:rPr lang="en-US" altLang="ko-KR" dirty="0"/>
              <a:t>AI </a:t>
            </a:r>
            <a:r>
              <a:rPr lang="ko-KR" altLang="en-US" dirty="0"/>
              <a:t>기능을 기존 애플리케이션에 통합하기 위한 </a:t>
            </a:r>
            <a:r>
              <a:rPr lang="ko-KR" altLang="en-US" b="1" dirty="0"/>
              <a:t>오픈소스 </a:t>
            </a:r>
            <a:r>
              <a:rPr lang="en-US" altLang="ko-KR" b="1" dirty="0"/>
              <a:t>SDK </a:t>
            </a:r>
            <a:r>
              <a:rPr lang="ko-KR" altLang="en-US" b="1" dirty="0" err="1"/>
              <a:t>프레임워크</a:t>
            </a:r>
            <a:r>
              <a:rPr lang="ko-KR" altLang="en-US" dirty="0" err="1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 프레임워크는 특히 </a:t>
            </a:r>
            <a:r>
              <a:rPr lang="en-US" altLang="ko-KR" dirty="0"/>
              <a:t>.NET(C#), Python, JavaScript/TypeScript </a:t>
            </a:r>
            <a:r>
              <a:rPr lang="ko-KR" altLang="en-US" dirty="0"/>
              <a:t>개발자를 대상으로 하며</a:t>
            </a:r>
            <a:r>
              <a:rPr lang="en-US" altLang="ko-KR" dirty="0"/>
              <a:t>, LLM </a:t>
            </a:r>
            <a:r>
              <a:rPr lang="ko-KR" altLang="en-US" dirty="0"/>
              <a:t>기능을 기존 시스템에 쉽게 연결할 수 있도록 </a:t>
            </a:r>
            <a:r>
              <a:rPr lang="ko-KR" altLang="en-US" dirty="0" err="1"/>
              <a:t>돕습니다</a:t>
            </a:r>
            <a:r>
              <a:rPr lang="en-US" altLang="ko-KR" dirty="0"/>
              <a:t>. </a:t>
            </a:r>
            <a:r>
              <a:rPr lang="ko-KR" altLang="en-US" dirty="0"/>
              <a:t>아래는 </a:t>
            </a:r>
            <a:r>
              <a:rPr lang="en-US" altLang="ko-KR" dirty="0"/>
              <a:t>Semantic Kernel</a:t>
            </a:r>
            <a:r>
              <a:rPr lang="ko-KR" altLang="en-US" dirty="0"/>
              <a:t>의 주요 개념과 특징입니다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82468-6773-4607-9C9C-3BDCB5C137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561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 보시는 슬라이드는 </a:t>
            </a:r>
            <a:r>
              <a:rPr lang="en-US" altLang="ko-KR" dirty="0"/>
              <a:t>AI </a:t>
            </a:r>
            <a:r>
              <a:rPr lang="ko-KR" altLang="en-US" dirty="0"/>
              <a:t>도메인의 발전 흐름을 시각화한 타임라인입니다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타임라인은 네 가지 축으로 구성되어 있습니다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파란색은 </a:t>
            </a:r>
            <a:r>
              <a:rPr lang="en-US" altLang="ko-KR" dirty="0"/>
              <a:t>LLM</a:t>
            </a:r>
            <a:r>
              <a:rPr lang="ko-KR" altLang="en-US" dirty="0"/>
              <a:t>의 발전을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연두색은 </a:t>
            </a:r>
            <a:r>
              <a:rPr lang="ko-KR" altLang="en-US" b="1" dirty="0"/>
              <a:t>에이전트 프레임워크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빨간색은 </a:t>
            </a:r>
            <a:r>
              <a:rPr lang="ko-KR" altLang="en-US" b="1" dirty="0"/>
              <a:t>에이전트 프로토콜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보라색은 </a:t>
            </a:r>
            <a:r>
              <a:rPr lang="ko-KR" altLang="en-US" b="1" dirty="0"/>
              <a:t>응용 및 플랫폼</a:t>
            </a:r>
            <a:r>
              <a:rPr lang="ko-KR" altLang="en-US" dirty="0"/>
              <a:t>을 나타냅니다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1️⃣ LLM</a:t>
            </a:r>
            <a:r>
              <a:rPr lang="ko-KR" altLang="en-US" b="1" dirty="0"/>
              <a:t>의 발전 </a:t>
            </a:r>
            <a:r>
              <a:rPr lang="en-US" altLang="ko-KR" b="1" dirty="0"/>
              <a:t>(2019~)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위쪽 파란색 박스를 보시면 </a:t>
            </a:r>
            <a:r>
              <a:rPr lang="en-US" altLang="ko-KR" dirty="0"/>
              <a:t>GPT-2</a:t>
            </a:r>
            <a:r>
              <a:rPr lang="ko-KR" altLang="en-US" dirty="0"/>
              <a:t>에서 시작해 </a:t>
            </a:r>
            <a:r>
              <a:rPr lang="en-US" altLang="ko-KR" dirty="0"/>
              <a:t>GPT-4, Claude 3, </a:t>
            </a:r>
            <a:r>
              <a:rPr lang="ko-KR" altLang="en-US" dirty="0"/>
              <a:t>그리고 최근의 </a:t>
            </a:r>
            <a:r>
              <a:rPr lang="en-US" altLang="ko-KR" dirty="0"/>
              <a:t>O1</a:t>
            </a:r>
            <a:r>
              <a:rPr lang="ko-KR" altLang="en-US" dirty="0"/>
              <a:t>까지 이어지는 </a:t>
            </a:r>
            <a:r>
              <a:rPr lang="en-US" altLang="ko-KR" b="1" dirty="0"/>
              <a:t>LLM</a:t>
            </a:r>
            <a:r>
              <a:rPr lang="ko-KR" altLang="en-US" b="1" dirty="0"/>
              <a:t>의 진화</a:t>
            </a:r>
            <a:r>
              <a:rPr lang="ko-KR" altLang="en-US" dirty="0"/>
              <a:t>를 확인할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특히 </a:t>
            </a:r>
            <a:r>
              <a:rPr lang="en-US" altLang="ko-KR" dirty="0"/>
              <a:t>2023</a:t>
            </a:r>
            <a:r>
              <a:rPr lang="ko-KR" altLang="en-US" dirty="0"/>
              <a:t>년을 기점으로 다양한 </a:t>
            </a:r>
            <a:r>
              <a:rPr lang="ko-KR" altLang="en-US" dirty="0" err="1"/>
              <a:t>멀티모달</a:t>
            </a:r>
            <a:r>
              <a:rPr lang="ko-KR" altLang="en-US" dirty="0"/>
              <a:t> 모델과 고성능 추론 모델들이 빠르게 등장하고 있습니다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2️⃣ Agent Framework</a:t>
            </a:r>
            <a:r>
              <a:rPr lang="ko-KR" altLang="en-US" b="1" dirty="0"/>
              <a:t>의 부상</a:t>
            </a:r>
          </a:p>
          <a:p>
            <a:r>
              <a:rPr lang="ko-KR" altLang="en-US" dirty="0"/>
              <a:t>그 아래 연두색으로 표시된 </a:t>
            </a:r>
            <a:r>
              <a:rPr lang="en-US" altLang="ko-KR" b="1" dirty="0"/>
              <a:t>Agent Framework</a:t>
            </a:r>
            <a:r>
              <a:rPr lang="ko-KR" altLang="en-US" dirty="0"/>
              <a:t>는 </a:t>
            </a:r>
            <a:r>
              <a:rPr lang="en-US" altLang="ko-KR" dirty="0"/>
              <a:t>LLM</a:t>
            </a:r>
            <a:r>
              <a:rPr lang="ko-KR" altLang="en-US" dirty="0"/>
              <a:t>을 기반으로 작업 계획과 도구 연동을 수행하는 핵심 컴포넌트입니다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초기의 </a:t>
            </a:r>
            <a:r>
              <a:rPr lang="en-US" altLang="ko-KR" dirty="0"/>
              <a:t>WebGPT, </a:t>
            </a:r>
            <a:r>
              <a:rPr lang="en-US" altLang="ko-KR" dirty="0" err="1"/>
              <a:t>ReAct</a:t>
            </a:r>
            <a:r>
              <a:rPr lang="en-US" altLang="ko-KR" dirty="0"/>
              <a:t> </a:t>
            </a:r>
            <a:r>
              <a:rPr lang="ko-KR" altLang="en-US" dirty="0"/>
              <a:t>이후로 </a:t>
            </a:r>
            <a:r>
              <a:rPr lang="en-US" altLang="ko-KR" dirty="0" err="1"/>
              <a:t>LangChain</a:t>
            </a:r>
            <a:r>
              <a:rPr lang="en-US" altLang="ko-KR" dirty="0"/>
              <a:t>, </a:t>
            </a:r>
            <a:r>
              <a:rPr lang="en-US" altLang="ko-KR" dirty="0" err="1"/>
              <a:t>AutoGPT</a:t>
            </a:r>
            <a:r>
              <a:rPr lang="en-US" altLang="ko-KR" dirty="0"/>
              <a:t>, </a:t>
            </a:r>
            <a:r>
              <a:rPr lang="en-US" altLang="ko-KR" dirty="0" err="1"/>
              <a:t>LangGraph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Microsoft</a:t>
            </a:r>
            <a:r>
              <a:rPr lang="ko-KR" altLang="en-US" dirty="0"/>
              <a:t>의 </a:t>
            </a:r>
            <a:r>
              <a:rPr lang="en-US" altLang="ko-KR" b="1" dirty="0"/>
              <a:t>Semantic Kernel</a:t>
            </a:r>
            <a:r>
              <a:rPr lang="ko-KR" altLang="en-US" dirty="0"/>
              <a:t>까지 다양한 프레임워크가 등장했습니다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이들은 모두 복잡한 태스크를 자동화하고 </a:t>
            </a:r>
            <a:r>
              <a:rPr lang="en-US" altLang="ko-KR" dirty="0"/>
              <a:t>LLM</a:t>
            </a:r>
            <a:r>
              <a:rPr lang="ko-KR" altLang="en-US" dirty="0"/>
              <a:t>을 실용화하는 기반이 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3️⃣ Agent Protocol</a:t>
            </a:r>
            <a:r>
              <a:rPr lang="ko-KR" altLang="en-US" b="1" dirty="0"/>
              <a:t>의 등장과 진화</a:t>
            </a:r>
          </a:p>
          <a:p>
            <a:r>
              <a:rPr lang="ko-KR" altLang="en-US" dirty="0"/>
              <a:t>그리고 이번 슬라이드의 핵심인 빨간색 </a:t>
            </a:r>
            <a:r>
              <a:rPr lang="en-US" altLang="ko-KR" b="1" dirty="0"/>
              <a:t>Agent Protocol</a:t>
            </a:r>
            <a:r>
              <a:rPr lang="ko-KR" altLang="en-US" dirty="0"/>
              <a:t> 흐름을 보시면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2023</a:t>
            </a:r>
            <a:r>
              <a:rPr lang="ko-KR" altLang="en-US" dirty="0"/>
              <a:t>년 후반부터 </a:t>
            </a:r>
            <a:r>
              <a:rPr lang="en-US" altLang="ko-KR" dirty="0"/>
              <a:t>MCP, AITP, ANP</a:t>
            </a:r>
            <a:r>
              <a:rPr lang="ko-KR" altLang="en-US" dirty="0"/>
              <a:t>와 같은 </a:t>
            </a:r>
            <a:r>
              <a:rPr lang="ko-KR" altLang="en-US" b="1" dirty="0"/>
              <a:t>컨텍스트 중심 및 </a:t>
            </a:r>
            <a:r>
              <a:rPr lang="ko-KR" altLang="en-US" b="1" dirty="0" err="1"/>
              <a:t>인터에이전트</a:t>
            </a:r>
            <a:r>
              <a:rPr lang="ko-KR" altLang="en-US" b="1" dirty="0"/>
              <a:t> 프로토콜</a:t>
            </a:r>
            <a:r>
              <a:rPr lang="ko-KR" altLang="en-US" dirty="0"/>
              <a:t>이 등장하고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2024</a:t>
            </a:r>
            <a:r>
              <a:rPr lang="ko-KR" altLang="en-US" dirty="0"/>
              <a:t>년 이후에는 </a:t>
            </a:r>
            <a:r>
              <a:rPr lang="en-US" altLang="ko-KR" b="1" dirty="0" err="1"/>
              <a:t>agents.json</a:t>
            </a:r>
            <a:r>
              <a:rPr lang="en-US" altLang="ko-KR" b="1" dirty="0"/>
              <a:t>, A2A, Agora</a:t>
            </a:r>
            <a:r>
              <a:rPr lang="ko-KR" altLang="en-US" dirty="0"/>
              <a:t>와 같은 </a:t>
            </a:r>
            <a:r>
              <a:rPr lang="ko-KR" altLang="en-US" b="1" dirty="0"/>
              <a:t>표준화 기반의 다중 에이전트 상호작용 프로토콜</a:t>
            </a:r>
            <a:r>
              <a:rPr lang="ko-KR" altLang="en-US" dirty="0"/>
              <a:t>이 빠르게 발전하고 있는 것을 볼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 흐름은 단순 </a:t>
            </a:r>
            <a:r>
              <a:rPr lang="en-US" altLang="ko-KR" dirty="0"/>
              <a:t>API </a:t>
            </a:r>
            <a:r>
              <a:rPr lang="ko-KR" altLang="en-US" dirty="0"/>
              <a:t>호출을 넘어서</a:t>
            </a:r>
            <a:r>
              <a:rPr lang="en-US" altLang="ko-KR" dirty="0"/>
              <a:t>, </a:t>
            </a:r>
            <a:r>
              <a:rPr lang="ko-KR" altLang="en-US" b="1" dirty="0"/>
              <a:t>에이전트 간 협업</a:t>
            </a:r>
            <a:r>
              <a:rPr lang="en-US" altLang="ko-KR" b="1" dirty="0"/>
              <a:t>, </a:t>
            </a:r>
            <a:r>
              <a:rPr lang="ko-KR" altLang="en-US" b="1" dirty="0"/>
              <a:t>보안</a:t>
            </a:r>
            <a:r>
              <a:rPr lang="en-US" altLang="ko-KR" b="1" dirty="0"/>
              <a:t>, </a:t>
            </a:r>
            <a:r>
              <a:rPr lang="ko-KR" altLang="en-US" b="1" dirty="0"/>
              <a:t>프라이버시</a:t>
            </a:r>
            <a:r>
              <a:rPr lang="en-US" altLang="ko-KR" b="1" dirty="0"/>
              <a:t>, </a:t>
            </a:r>
            <a:r>
              <a:rPr lang="ko-KR" altLang="en-US" b="1" dirty="0"/>
              <a:t>유연성</a:t>
            </a:r>
            <a:r>
              <a:rPr lang="ko-KR" altLang="en-US" dirty="0"/>
              <a:t>을 고려한 통신 구조로 진화하고 있음을 보여줍니다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4️⃣ Applications &amp; Enterprise Platforms</a:t>
            </a:r>
          </a:p>
          <a:p>
            <a:r>
              <a:rPr lang="ko-KR" altLang="en-US" dirty="0"/>
              <a:t>마지막으로 하단의 보라색 박스는 실제 산업에서 활용되고 있는 </a:t>
            </a:r>
            <a:r>
              <a:rPr lang="ko-KR" altLang="en-US" b="1" dirty="0"/>
              <a:t>응용 사례들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Copilot, ChatGPT, Midjourney </a:t>
            </a:r>
            <a:r>
              <a:rPr lang="ko-KR" altLang="en-US" dirty="0"/>
              <a:t>뿐 아니라 </a:t>
            </a:r>
            <a:r>
              <a:rPr lang="en-US" altLang="ko-KR" dirty="0"/>
              <a:t>Claude AI, Microsoft, IBM, </a:t>
            </a:r>
            <a:r>
              <a:rPr lang="en-US" altLang="ko-KR" dirty="0" err="1"/>
              <a:t>Coze</a:t>
            </a:r>
            <a:r>
              <a:rPr lang="en-US" altLang="ko-KR" dirty="0"/>
              <a:t> </a:t>
            </a:r>
            <a:r>
              <a:rPr lang="ko-KR" altLang="en-US" dirty="0"/>
              <a:t>등이 자사 시스템에 에이전트를 통합해 상용화하고 있는 것을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타임라인을 통해 우리가 알 수 있는 점은 다음과 같습니다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LLM </a:t>
            </a:r>
            <a:r>
              <a:rPr lang="ko-KR" altLang="en-US" dirty="0"/>
              <a:t>기술의 발전을 기반으로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에이전트 프레임워크가 실용성을 부여하고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에이전트 프로토콜이 </a:t>
            </a:r>
            <a:r>
              <a:rPr lang="ko-KR" altLang="en-US" b="1" dirty="0"/>
              <a:t>상호운용성과 확장성</a:t>
            </a:r>
            <a:r>
              <a:rPr lang="ko-KR" altLang="en-US" dirty="0"/>
              <a:t>을 실현하면서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다양한 산업 적용이 가능해지고 있다는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오늘 발표에서는 특히 이 중에서 </a:t>
            </a:r>
            <a:r>
              <a:rPr lang="en-US" altLang="ko-KR" b="1" dirty="0"/>
              <a:t>MCP, A2A, ANP, Agora</a:t>
            </a:r>
            <a:r>
              <a:rPr lang="ko-KR" altLang="en-US" dirty="0"/>
              <a:t>를 중심으로</a:t>
            </a:r>
            <a:br>
              <a:rPr lang="ko-KR" altLang="en-US" dirty="0"/>
            </a:br>
            <a:r>
              <a:rPr lang="ko-KR" altLang="en-US" dirty="0"/>
              <a:t>에이전트 프로토콜이 어떤 구조를 가지고 있으며</a:t>
            </a:r>
            <a:r>
              <a:rPr lang="en-US" altLang="ko-KR" dirty="0"/>
              <a:t>, </a:t>
            </a:r>
            <a:r>
              <a:rPr lang="ko-KR" altLang="en-US" dirty="0"/>
              <a:t>어떤 차별점을 갖고 발전하고 있는지를 중점적으로 살펴보겠습니다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82468-6773-4607-9C9C-3BDCB5C1372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353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✅ 정의</a:t>
            </a:r>
          </a:p>
          <a:p>
            <a:r>
              <a:rPr lang="en-US" altLang="ko-KR" dirty="0"/>
              <a:t>Agent Protocol</a:t>
            </a:r>
            <a:r>
              <a:rPr lang="ko-KR" altLang="en-US" dirty="0"/>
              <a:t>이란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b="1" dirty="0"/>
              <a:t>에이전트가 외부 도구와 상호작용하거나</a:t>
            </a:r>
            <a:r>
              <a:rPr lang="en-US" altLang="ko-KR" b="1" dirty="0"/>
              <a:t>, </a:t>
            </a:r>
            <a:r>
              <a:rPr lang="ko-KR" altLang="en-US" b="1" dirty="0"/>
              <a:t>다른 에이전트와 통신할 때 사용하는 표준 규격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쉽게 말해</a:t>
            </a:r>
            <a:r>
              <a:rPr lang="en-US" altLang="ko-KR" dirty="0"/>
              <a:t>, </a:t>
            </a:r>
            <a:r>
              <a:rPr lang="ko-KR" altLang="en-US" dirty="0"/>
              <a:t>에이전트 간의 </a:t>
            </a:r>
            <a:r>
              <a:rPr lang="en-US" altLang="ko-KR" dirty="0"/>
              <a:t>"</a:t>
            </a:r>
            <a:r>
              <a:rPr lang="ko-KR" altLang="en-US" dirty="0"/>
              <a:t>공통 언어</a:t>
            </a:r>
            <a:r>
              <a:rPr lang="en-US" altLang="ko-KR" dirty="0"/>
              <a:t>"</a:t>
            </a:r>
            <a:r>
              <a:rPr lang="ko-KR" altLang="en-US" dirty="0"/>
              <a:t>이자 </a:t>
            </a:r>
            <a:r>
              <a:rPr lang="en-US" altLang="ko-KR" dirty="0"/>
              <a:t>"</a:t>
            </a:r>
            <a:r>
              <a:rPr lang="ko-KR" altLang="en-US" dirty="0"/>
              <a:t>약속된 소통 방식</a:t>
            </a:r>
            <a:r>
              <a:rPr lang="en-US" altLang="ko-KR" dirty="0"/>
              <a:t>"</a:t>
            </a:r>
            <a:r>
              <a:rPr lang="ko-KR" altLang="en-US" dirty="0"/>
              <a:t>이라고 보시면 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⚠️ 기존 방식의 한계</a:t>
            </a:r>
          </a:p>
          <a:p>
            <a:r>
              <a:rPr lang="ko-KR" altLang="en-US" dirty="0"/>
              <a:t>기존에도 에이전트와 시스템이 소통하는 방법은 있었지만</a:t>
            </a:r>
            <a:r>
              <a:rPr lang="en-US" altLang="ko-KR" dirty="0"/>
              <a:t>, </a:t>
            </a:r>
            <a:r>
              <a:rPr lang="ko-KR" altLang="en-US" dirty="0"/>
              <a:t>각 방식은 다음과 같은 한계를 갖고 있었습니다</a:t>
            </a:r>
            <a:r>
              <a:rPr lang="en-US" altLang="ko-KR" dirty="0"/>
              <a:t>:</a:t>
            </a:r>
          </a:p>
          <a:p>
            <a:r>
              <a:rPr lang="en-US" altLang="ko-KR" b="1" dirty="0"/>
              <a:t>API </a:t>
            </a:r>
            <a:r>
              <a:rPr lang="ko-KR" altLang="en-US" b="1" dirty="0"/>
              <a:t>기반 통신</a:t>
            </a:r>
            <a:r>
              <a:rPr lang="ko-KR" altLang="en-US" dirty="0"/>
              <a:t>은 빠르고 강력하지만</a:t>
            </a:r>
            <a:r>
              <a:rPr lang="en-US" altLang="ko-KR" dirty="0"/>
              <a:t>, </a:t>
            </a:r>
            <a:r>
              <a:rPr lang="ko-KR" altLang="en-US" b="1" dirty="0"/>
              <a:t>표준이 없어</a:t>
            </a:r>
            <a:r>
              <a:rPr lang="ko-KR" altLang="en-US" dirty="0"/>
              <a:t> </a:t>
            </a:r>
            <a:r>
              <a:rPr lang="en-US" altLang="ko-KR" dirty="0"/>
              <a:t>LLM</a:t>
            </a:r>
            <a:r>
              <a:rPr lang="ko-KR" altLang="en-US" dirty="0"/>
              <a:t>이나 에이전트마다 파라미터나 구조가 </a:t>
            </a:r>
            <a:r>
              <a:rPr lang="ko-KR" altLang="en-US" dirty="0" err="1"/>
              <a:t>제각각입니다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GUI </a:t>
            </a:r>
            <a:r>
              <a:rPr lang="ko-KR" altLang="en-US" b="1" dirty="0"/>
              <a:t>기반 방식</a:t>
            </a:r>
            <a:r>
              <a:rPr lang="ko-KR" altLang="en-US" dirty="0"/>
              <a:t>은 사용자 친화적이지만</a:t>
            </a:r>
            <a:r>
              <a:rPr lang="en-US" altLang="ko-KR" dirty="0"/>
              <a:t>, </a:t>
            </a:r>
            <a:r>
              <a:rPr lang="ko-KR" altLang="en-US" b="1" dirty="0"/>
              <a:t>자동화가 어렵고 </a:t>
            </a:r>
            <a:r>
              <a:rPr lang="en-US" altLang="ko-KR" b="1" dirty="0"/>
              <a:t>AI</a:t>
            </a:r>
            <a:r>
              <a:rPr lang="ko-KR" altLang="en-US" b="1" dirty="0"/>
              <a:t>에 최적화되어 있지 않습니다</a:t>
            </a:r>
            <a:r>
              <a:rPr lang="en-US" altLang="ko-KR" b="1" dirty="0"/>
              <a:t>.</a:t>
            </a:r>
            <a:endParaRPr lang="ko-KR" altLang="en-US" dirty="0"/>
          </a:p>
          <a:p>
            <a:r>
              <a:rPr lang="en-US" altLang="ko-KR" b="1" dirty="0"/>
              <a:t>HTML/XML </a:t>
            </a:r>
            <a:r>
              <a:rPr lang="ko-KR" altLang="en-US" b="1" dirty="0"/>
              <a:t>기반 구조</a:t>
            </a:r>
            <a:r>
              <a:rPr lang="ko-KR" altLang="en-US" dirty="0"/>
              <a:t>는 일부 웹 상호작용엔 유용하지만</a:t>
            </a:r>
            <a:r>
              <a:rPr lang="en-US" altLang="ko-KR" dirty="0"/>
              <a:t>, </a:t>
            </a:r>
            <a:r>
              <a:rPr lang="ko-KR" altLang="en-US" b="1" dirty="0"/>
              <a:t>효율성과 확장성 측면에서 부족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💡 그래서 </a:t>
            </a:r>
            <a:r>
              <a:rPr lang="en-US" altLang="ko-KR" b="1" dirty="0"/>
              <a:t>Protocol</a:t>
            </a:r>
          </a:p>
          <a:p>
            <a:r>
              <a:rPr lang="ko-KR" altLang="en-US" dirty="0"/>
              <a:t>이러한 기존 방식의 한계를 해결하기 위해 등장한 것이 바로 </a:t>
            </a:r>
            <a:r>
              <a:rPr lang="en-US" altLang="ko-KR" b="1" dirty="0"/>
              <a:t>Agent Protocol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Agent Protocol</a:t>
            </a:r>
            <a:r>
              <a:rPr lang="ko-KR" altLang="en-US" dirty="0"/>
              <a:t>은 </a:t>
            </a:r>
            <a:r>
              <a:rPr lang="ko-KR" altLang="en-US" b="1" dirty="0"/>
              <a:t>범용성</a:t>
            </a:r>
            <a:r>
              <a:rPr lang="en-US" altLang="ko-KR" b="1" dirty="0"/>
              <a:t>, </a:t>
            </a:r>
            <a:r>
              <a:rPr lang="ko-KR" altLang="en-US" b="1" dirty="0"/>
              <a:t>효율성</a:t>
            </a:r>
            <a:r>
              <a:rPr lang="en-US" altLang="ko-KR" b="1" dirty="0"/>
              <a:t>, </a:t>
            </a:r>
            <a:r>
              <a:rPr lang="ko-KR" altLang="en-US" b="1" dirty="0"/>
              <a:t>그리고 </a:t>
            </a:r>
            <a:r>
              <a:rPr lang="en-US" altLang="ko-KR" b="1" dirty="0"/>
              <a:t>AI </a:t>
            </a:r>
            <a:r>
              <a:rPr lang="ko-KR" altLang="en-US" b="1" dirty="0"/>
              <a:t>적합성</a:t>
            </a:r>
            <a:r>
              <a:rPr lang="ko-KR" altLang="en-US" dirty="0"/>
              <a:t>이라는 세 요소를 동시에 만족시킬 수 있는 유일한 방식입니다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다양한 에이전트가 서로 </a:t>
            </a:r>
            <a:r>
              <a:rPr lang="ko-KR" altLang="en-US" b="1" dirty="0"/>
              <a:t>표준화된 구조로 연결될 수 있게 해주고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b="1" dirty="0"/>
              <a:t>도구 사용</a:t>
            </a:r>
            <a:r>
              <a:rPr lang="en-US" altLang="ko-KR" b="1" dirty="0"/>
              <a:t>, </a:t>
            </a:r>
            <a:r>
              <a:rPr lang="ko-KR" altLang="en-US" b="1" dirty="0"/>
              <a:t>데이터 요청</a:t>
            </a:r>
            <a:r>
              <a:rPr lang="en-US" altLang="ko-KR" b="1" dirty="0"/>
              <a:t>, </a:t>
            </a:r>
            <a:r>
              <a:rPr lang="ko-KR" altLang="en-US" b="1" dirty="0"/>
              <a:t>협업 등의 과정이 훨씬 더 유연하고 자동화</a:t>
            </a:r>
            <a:r>
              <a:rPr lang="ko-KR" altLang="en-US" dirty="0"/>
              <a:t>될 수 있도록 만들어줍니다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82468-6773-4607-9C9C-3BDCB5C137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431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 보시는 그림은 우리가 잘 알고 있는 </a:t>
            </a:r>
            <a:r>
              <a:rPr lang="en-US" altLang="ko-KR" b="1" dirty="0"/>
              <a:t>REST API</a:t>
            </a:r>
            <a:r>
              <a:rPr lang="ko-KR" altLang="en-US" b="1" dirty="0"/>
              <a:t>의 기본 구조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클라이언트가 </a:t>
            </a:r>
            <a:r>
              <a:rPr lang="en-US" altLang="ko-KR" dirty="0"/>
              <a:t>HTTP </a:t>
            </a:r>
            <a:r>
              <a:rPr lang="ko-KR" altLang="en-US" dirty="0"/>
              <a:t>요청</a:t>
            </a:r>
            <a:r>
              <a:rPr lang="en-US" altLang="ko-KR" dirty="0"/>
              <a:t>(GET, POST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을 보내면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서버는 응답</a:t>
            </a:r>
            <a:r>
              <a:rPr lang="en-US" altLang="ko-KR" dirty="0"/>
              <a:t>(JSON, XML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을 반환하는 매우 익숙한 방식입니다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표준화 부족</a:t>
            </a:r>
            <a:r>
              <a:rPr lang="ko-KR" altLang="en-US" dirty="0"/>
              <a:t>으로 인해</a:t>
            </a:r>
            <a:r>
              <a:rPr lang="en-US" altLang="ko-KR" dirty="0"/>
              <a:t>, </a:t>
            </a:r>
            <a:r>
              <a:rPr lang="ko-KR" altLang="en-US" dirty="0"/>
              <a:t>에이전트가 </a:t>
            </a:r>
            <a:r>
              <a:rPr lang="en-US" altLang="ko-KR" dirty="0"/>
              <a:t>API </a:t>
            </a:r>
            <a:r>
              <a:rPr lang="ko-KR" altLang="en-US" dirty="0"/>
              <a:t>구조를 사전에 학습하거나 수동으로 구성해야 하며</a:t>
            </a:r>
            <a:r>
              <a:rPr lang="en-US" altLang="ko-KR" dirty="0"/>
              <a:t>, </a:t>
            </a:r>
            <a:r>
              <a:rPr lang="ko-KR" altLang="en-US" dirty="0"/>
              <a:t>자동 호출이 어렵습니다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상태를 유지하지 못하는</a:t>
            </a:r>
            <a:r>
              <a:rPr lang="en-US" altLang="ko-KR" b="1" dirty="0"/>
              <a:t>(stateless) </a:t>
            </a:r>
            <a:r>
              <a:rPr lang="ko-KR" altLang="en-US" b="1" dirty="0"/>
              <a:t>구조</a:t>
            </a:r>
            <a:r>
              <a:rPr lang="ko-KR" altLang="en-US" dirty="0"/>
              <a:t>라</a:t>
            </a:r>
            <a:r>
              <a:rPr lang="en-US" altLang="ko-KR" dirty="0"/>
              <a:t>, </a:t>
            </a:r>
            <a:r>
              <a:rPr lang="ko-KR" altLang="en-US" dirty="0"/>
              <a:t>대화 흐름이나 작업 맥락을 이해하고 이어가기 어렵습니다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AI </a:t>
            </a:r>
            <a:r>
              <a:rPr lang="ko-KR" altLang="en-US" b="1" dirty="0"/>
              <a:t>친화성이 낮아</a:t>
            </a:r>
            <a:r>
              <a:rPr lang="en-US" altLang="ko-KR" dirty="0"/>
              <a:t>, </a:t>
            </a:r>
            <a:r>
              <a:rPr lang="ko-KR" altLang="en-US" dirty="0"/>
              <a:t>에이전트가 기능을 탐색하거나 해석하기 위한 추론 비용이 크고</a:t>
            </a:r>
            <a:r>
              <a:rPr lang="en-US" altLang="ko-KR" dirty="0"/>
              <a:t>, </a:t>
            </a:r>
            <a:r>
              <a:rPr lang="ko-KR" altLang="en-US" dirty="0"/>
              <a:t>자연스러운 상호작용이 불가능합니다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82468-6773-4607-9C9C-3BDCB5C1372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806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GUI</a:t>
            </a:r>
            <a:r>
              <a:rPr lang="ko-KR" altLang="en-US" b="1" dirty="0"/>
              <a:t>는 사람 중심의 상호작용 방식을 기반으로 하며</a:t>
            </a:r>
            <a:r>
              <a:rPr lang="en-US" altLang="ko-KR" b="1" dirty="0"/>
              <a:t>, </a:t>
            </a:r>
            <a:r>
              <a:rPr lang="ko-KR" altLang="en-US" b="1" dirty="0"/>
              <a:t>시각적</a:t>
            </a:r>
            <a:r>
              <a:rPr lang="en-US" altLang="ko-KR" b="1" dirty="0"/>
              <a:t>·</a:t>
            </a:r>
            <a:r>
              <a:rPr lang="ko-KR" altLang="en-US" b="1" dirty="0"/>
              <a:t>비표준적</a:t>
            </a:r>
            <a:r>
              <a:rPr lang="en-US" altLang="ko-KR" b="1" dirty="0"/>
              <a:t>·</a:t>
            </a:r>
            <a:r>
              <a:rPr lang="ko-KR" altLang="en-US" b="1" dirty="0" err="1"/>
              <a:t>비구조적인</a:t>
            </a:r>
            <a:r>
              <a:rPr lang="ko-KR" altLang="en-US" b="1" dirty="0"/>
              <a:t> 특성 때문에</a:t>
            </a:r>
            <a:r>
              <a:rPr lang="en-US" altLang="ko-KR" b="1" dirty="0"/>
              <a:t>, AI </a:t>
            </a:r>
            <a:r>
              <a:rPr lang="ko-KR" altLang="en-US" b="1" dirty="0"/>
              <a:t>에이전트 간 통신을 위한 프로토콜로는 적합하지 않습니다</a:t>
            </a:r>
            <a:r>
              <a:rPr lang="en-US" altLang="ko-KR" b="1" dirty="0"/>
              <a:t>.</a:t>
            </a:r>
            <a:br>
              <a:rPr lang="ko-KR" altLang="en-US" dirty="0"/>
            </a:br>
            <a:r>
              <a:rPr lang="ko-KR" altLang="en-US" dirty="0"/>
              <a:t>에이전트는 일관된 구조</a:t>
            </a:r>
            <a:r>
              <a:rPr lang="en-US" altLang="ko-KR" dirty="0"/>
              <a:t>, </a:t>
            </a:r>
            <a:r>
              <a:rPr lang="ko-KR" altLang="en-US" dirty="0"/>
              <a:t>명확한 명세</a:t>
            </a:r>
            <a:r>
              <a:rPr lang="en-US" altLang="ko-KR" dirty="0"/>
              <a:t>, </a:t>
            </a:r>
            <a:r>
              <a:rPr lang="ko-KR" altLang="en-US" dirty="0"/>
              <a:t>기계 해석 가능한 인터페이스가 필요하며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dirty="0"/>
              <a:t>Agent Protocol</a:t>
            </a:r>
            <a:r>
              <a:rPr lang="ko-KR" altLang="en-US" dirty="0"/>
              <a:t>이 지향하는 방향입니다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82468-6773-4607-9C9C-3BDCB5C1372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335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❌ </a:t>
            </a:r>
            <a:r>
              <a:rPr lang="en-US" altLang="ko-KR" b="1" dirty="0"/>
              <a:t>HTML/XML</a:t>
            </a:r>
            <a:r>
              <a:rPr lang="ko-KR" altLang="en-US" b="1" dirty="0"/>
              <a:t>은 </a:t>
            </a:r>
            <a:r>
              <a:rPr lang="en-US" altLang="ko-KR" b="1" dirty="0"/>
              <a:t>AI Agent Protocol</a:t>
            </a:r>
            <a:r>
              <a:rPr lang="ko-KR" altLang="en-US" b="1" dirty="0"/>
              <a:t>로 부적절한 이유</a:t>
            </a:r>
          </a:p>
          <a:p>
            <a:r>
              <a:rPr lang="ko-KR" altLang="en-US" dirty="0"/>
              <a:t>🧱 </a:t>
            </a:r>
            <a:r>
              <a:rPr lang="ko-KR" altLang="en-US" b="1" dirty="0"/>
              <a:t>과도한 마크업 오버헤드</a:t>
            </a:r>
            <a:endParaRPr lang="ko-KR" altLang="en-US" dirty="0"/>
          </a:p>
          <a:p>
            <a:pPr lvl="1"/>
            <a:r>
              <a:rPr lang="en-US" altLang="ko-KR" dirty="0"/>
              <a:t>HTML</a:t>
            </a:r>
            <a:r>
              <a:rPr lang="ko-KR" altLang="en-US" dirty="0"/>
              <a:t>과 </a:t>
            </a:r>
            <a:r>
              <a:rPr lang="en-US" altLang="ko-KR" dirty="0"/>
              <a:t>XML</a:t>
            </a:r>
            <a:r>
              <a:rPr lang="ko-KR" altLang="en-US" dirty="0"/>
              <a:t>은 </a:t>
            </a:r>
            <a:r>
              <a:rPr lang="en-US" altLang="ko-KR" dirty="0"/>
              <a:t>&lt;div&gt;, &lt;table&gt;, &lt;td&gt; </a:t>
            </a:r>
            <a:r>
              <a:rPr lang="ko-KR" altLang="en-US" dirty="0"/>
              <a:t>등 </a:t>
            </a:r>
            <a:r>
              <a:rPr lang="ko-KR" altLang="en-US" b="1" dirty="0"/>
              <a:t>표현 구조가 복잡</a:t>
            </a:r>
            <a:r>
              <a:rPr lang="ko-KR" altLang="en-US" dirty="0"/>
              <a:t>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실제 정보보다 문법적 장식</a:t>
            </a:r>
            <a:r>
              <a:rPr lang="en-US" altLang="ko-KR" dirty="0"/>
              <a:t>(</a:t>
            </a:r>
            <a:r>
              <a:rPr lang="ko-KR" altLang="en-US" dirty="0"/>
              <a:t>태그</a:t>
            </a:r>
            <a:r>
              <a:rPr lang="en-US" altLang="ko-KR" dirty="0"/>
              <a:t>)</a:t>
            </a:r>
            <a:r>
              <a:rPr lang="ko-KR" altLang="en-US" dirty="0"/>
              <a:t>이 더 많은 경우가 많습니다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이는 </a:t>
            </a:r>
            <a:r>
              <a:rPr lang="en-US" altLang="ko-KR" dirty="0"/>
              <a:t>LLM </a:t>
            </a:r>
            <a:r>
              <a:rPr lang="ko-KR" altLang="en-US" dirty="0"/>
              <a:t>입장에서 </a:t>
            </a:r>
            <a:r>
              <a:rPr lang="ko-KR" altLang="en-US" b="1" dirty="0"/>
              <a:t>불필요한 파싱 비용</a:t>
            </a:r>
            <a:r>
              <a:rPr lang="ko-KR" altLang="en-US" dirty="0"/>
              <a:t>을 유발합니다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🔍 </a:t>
            </a:r>
            <a:r>
              <a:rPr lang="ko-KR" altLang="en-US" b="1" dirty="0"/>
              <a:t>정보 추출이 간접적</a:t>
            </a:r>
            <a:endParaRPr lang="ko-KR" altLang="en-US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&lt;span class="price"&gt;₩19,900&lt;/span&gt;</a:t>
            </a:r>
            <a:br>
              <a:rPr lang="en-US" altLang="ko-KR" dirty="0"/>
            </a:br>
            <a:r>
              <a:rPr lang="en-US" altLang="ko-KR" dirty="0"/>
              <a:t>→ </a:t>
            </a:r>
            <a:r>
              <a:rPr lang="ko-KR" altLang="en-US" dirty="0"/>
              <a:t>사람은 </a:t>
            </a:r>
            <a:r>
              <a:rPr lang="en-US" altLang="ko-KR" dirty="0"/>
              <a:t>"</a:t>
            </a:r>
            <a:r>
              <a:rPr lang="ko-KR" altLang="en-US" dirty="0"/>
              <a:t>가격이구나</a:t>
            </a:r>
            <a:r>
              <a:rPr lang="en-US" altLang="ko-KR" dirty="0"/>
              <a:t>" </a:t>
            </a:r>
            <a:r>
              <a:rPr lang="ko-KR" altLang="en-US" dirty="0"/>
              <a:t>하고 알 수 있지만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→ </a:t>
            </a:r>
            <a:r>
              <a:rPr lang="ko-KR" altLang="en-US" dirty="0"/>
              <a:t>에이전트는 </a:t>
            </a:r>
            <a:r>
              <a:rPr lang="ko-KR" altLang="en-US" b="1" dirty="0"/>
              <a:t>태그 의미</a:t>
            </a:r>
            <a:r>
              <a:rPr lang="en-US" altLang="ko-KR" b="1" dirty="0"/>
              <a:t>, </a:t>
            </a:r>
            <a:r>
              <a:rPr lang="ko-KR" altLang="en-US" b="1" dirty="0"/>
              <a:t>클래스명</a:t>
            </a:r>
            <a:r>
              <a:rPr lang="en-US" altLang="ko-KR" b="1" dirty="0"/>
              <a:t>, </a:t>
            </a:r>
            <a:r>
              <a:rPr lang="ko-KR" altLang="en-US" b="1" dirty="0"/>
              <a:t>위치 등</a:t>
            </a:r>
            <a:r>
              <a:rPr lang="ko-KR" altLang="en-US" dirty="0"/>
              <a:t>을 모두 분석해야만 의미를 이해할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🧠 </a:t>
            </a:r>
            <a:r>
              <a:rPr lang="ko-KR" altLang="en-US" b="1" dirty="0"/>
              <a:t>의미 파악이 비표준적</a:t>
            </a:r>
            <a:endParaRPr lang="ko-KR" altLang="en-US" dirty="0"/>
          </a:p>
          <a:p>
            <a:pPr lvl="1"/>
            <a:r>
              <a:rPr lang="ko-KR" altLang="en-US" dirty="0"/>
              <a:t>사이트마다 구조가 달라서 </a:t>
            </a:r>
            <a:r>
              <a:rPr lang="en-US" altLang="ko-KR" dirty="0"/>
              <a:t>&lt;table&gt;</a:t>
            </a:r>
            <a:r>
              <a:rPr lang="ko-KR" altLang="en-US" dirty="0"/>
              <a:t>이 진짜 표일 수도 있고</a:t>
            </a:r>
            <a:r>
              <a:rPr lang="en-US" altLang="ko-KR" dirty="0"/>
              <a:t>, </a:t>
            </a:r>
            <a:r>
              <a:rPr lang="ko-KR" altLang="en-US" dirty="0"/>
              <a:t>그냥 레이아웃일 수도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동일한 정보라도 표현 방식이 달라 </a:t>
            </a:r>
            <a:r>
              <a:rPr lang="en-US" altLang="ko-KR" b="1" dirty="0"/>
              <a:t>LLM</a:t>
            </a:r>
            <a:r>
              <a:rPr lang="ko-KR" altLang="en-US" b="1" dirty="0"/>
              <a:t>이 학습하거나 일반화하기 어렵습니다</a:t>
            </a:r>
            <a:r>
              <a:rPr lang="en-US" altLang="ko-KR" b="1" dirty="0"/>
              <a:t>.</a:t>
            </a:r>
            <a:endParaRPr lang="ko-KR" altLang="en-US" dirty="0"/>
          </a:p>
          <a:p>
            <a:r>
              <a:rPr lang="ko-KR" altLang="en-US" dirty="0"/>
              <a:t>🔄 </a:t>
            </a:r>
            <a:r>
              <a:rPr lang="ko-KR" altLang="en-US" b="1" dirty="0"/>
              <a:t>동적 렌더링 문제</a:t>
            </a:r>
            <a:endParaRPr lang="ko-KR" altLang="en-US" dirty="0"/>
          </a:p>
          <a:p>
            <a:pPr lvl="1"/>
            <a:r>
              <a:rPr lang="en-US" altLang="ko-KR" dirty="0"/>
              <a:t>HTML</a:t>
            </a:r>
            <a:r>
              <a:rPr lang="ko-KR" altLang="en-US" dirty="0"/>
              <a:t>만으로는 실제 데이터를 볼 수 없고</a:t>
            </a:r>
            <a:r>
              <a:rPr lang="en-US" altLang="ko-KR" dirty="0"/>
              <a:t>, </a:t>
            </a:r>
            <a:r>
              <a:rPr lang="ko-KR" altLang="en-US" b="1" dirty="0"/>
              <a:t>자바스크립트로 나중에 불러오는 경우</a:t>
            </a:r>
            <a:r>
              <a:rPr lang="ko-KR" altLang="en-US" dirty="0"/>
              <a:t>가 많습니다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에이전트는 전체 렌더링을 시뮬레이션해야 하므로 </a:t>
            </a:r>
            <a:r>
              <a:rPr lang="ko-KR" altLang="en-US" b="1" dirty="0"/>
              <a:t>복잡하고 불완전한 접근 방식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📌 결론</a:t>
            </a:r>
          </a:p>
          <a:p>
            <a:r>
              <a:rPr lang="en-US" altLang="ko-KR" dirty="0"/>
              <a:t>HTML/XML</a:t>
            </a:r>
            <a:r>
              <a:rPr lang="ko-KR" altLang="en-US" dirty="0"/>
              <a:t>은 사람에겐 친숙하지만</a:t>
            </a:r>
            <a:r>
              <a:rPr lang="en-US" altLang="ko-KR" dirty="0"/>
              <a:t>, </a:t>
            </a:r>
            <a:r>
              <a:rPr lang="en-US" altLang="ko-KR" b="1" dirty="0"/>
              <a:t>AI </a:t>
            </a:r>
            <a:r>
              <a:rPr lang="ko-KR" altLang="en-US" b="1" dirty="0"/>
              <a:t>에이전트가 정보에 구조적으로 접근하고 활용하기엔 비효율적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반면</a:t>
            </a:r>
            <a:r>
              <a:rPr lang="en-US" altLang="ko-KR" dirty="0"/>
              <a:t>, Agent Protocol</a:t>
            </a:r>
            <a:r>
              <a:rPr lang="ko-KR" altLang="en-US" dirty="0"/>
              <a:t>은 </a:t>
            </a:r>
            <a:r>
              <a:rPr lang="ko-KR" altLang="en-US" b="1" dirty="0"/>
              <a:t>간결하고 명확한 의미 기반 구조</a:t>
            </a:r>
            <a:r>
              <a:rPr lang="ko-KR" altLang="en-US" dirty="0"/>
              <a:t>를 제공하여</a:t>
            </a:r>
            <a:r>
              <a:rPr lang="en-US" altLang="ko-KR" dirty="0"/>
              <a:t>, </a:t>
            </a:r>
            <a:r>
              <a:rPr lang="ko-KR" altLang="en-US" dirty="0"/>
              <a:t>에이전트 간 협업과 자동화에 훨씬 적합합니다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82468-6773-4607-9C9C-3BDCB5C1372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016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프로토콜</a:t>
            </a:r>
            <a:r>
              <a:rPr lang="en-US" altLang="ko-KR" b="1" dirty="0"/>
              <a:t>(protocol)</a:t>
            </a:r>
            <a:r>
              <a:rPr lang="ko-KR" altLang="en-US" dirty="0"/>
              <a:t>은</a:t>
            </a:r>
            <a:br>
              <a:rPr lang="ko-KR" altLang="en-US" dirty="0"/>
            </a:br>
            <a:r>
              <a:rPr lang="ko-KR" altLang="en-US" b="1" dirty="0"/>
              <a:t>두 개 이상의 시스템</a:t>
            </a:r>
            <a:r>
              <a:rPr lang="en-US" altLang="ko-KR" b="1" dirty="0"/>
              <a:t>(</a:t>
            </a:r>
            <a:r>
              <a:rPr lang="ko-KR" altLang="en-US" b="1" dirty="0"/>
              <a:t>컴퓨터</a:t>
            </a:r>
            <a:r>
              <a:rPr lang="en-US" altLang="ko-KR" b="1" dirty="0"/>
              <a:t>, </a:t>
            </a:r>
            <a:r>
              <a:rPr lang="ko-KR" altLang="en-US" b="1" dirty="0"/>
              <a:t>소프트웨어</a:t>
            </a:r>
            <a:r>
              <a:rPr lang="en-US" altLang="ko-KR" b="1" dirty="0"/>
              <a:t>, </a:t>
            </a:r>
            <a:r>
              <a:rPr lang="ko-KR" altLang="en-US" b="1" dirty="0"/>
              <a:t>장치 등</a:t>
            </a:r>
            <a:r>
              <a:rPr lang="en-US" altLang="ko-KR" b="1" dirty="0"/>
              <a:t>)</a:t>
            </a:r>
            <a:r>
              <a:rPr lang="ko-KR" altLang="en-US" b="1" dirty="0"/>
              <a:t>이 데이터를 주고받기 위해 따르는 일련의 규칙</a:t>
            </a:r>
            <a:r>
              <a:rPr lang="en-US" altLang="ko-KR" b="1" dirty="0"/>
              <a:t>, </a:t>
            </a:r>
            <a:r>
              <a:rPr lang="ko-KR" altLang="en-US" b="1" dirty="0"/>
              <a:t>형식</a:t>
            </a:r>
            <a:r>
              <a:rPr lang="en-US" altLang="ko-KR" b="1" dirty="0"/>
              <a:t>, </a:t>
            </a:r>
            <a:r>
              <a:rPr lang="ko-KR" altLang="en-US" b="1" dirty="0"/>
              <a:t>절차를 정의한 통신 규약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🧱 네트워크 프로토콜의 핵심 구성 요소</a:t>
            </a:r>
          </a:p>
          <a:p>
            <a:r>
              <a:rPr lang="ko-KR" altLang="en-US" dirty="0"/>
              <a:t>🔤 </a:t>
            </a:r>
            <a:r>
              <a:rPr lang="ko-KR" altLang="en-US" b="1" dirty="0"/>
              <a:t>문법 </a:t>
            </a:r>
            <a:r>
              <a:rPr lang="en-US" altLang="ko-KR" b="1" dirty="0"/>
              <a:t>(Syntax)</a:t>
            </a:r>
            <a:br>
              <a:rPr lang="ko-KR" altLang="en-US" dirty="0"/>
            </a:br>
            <a:r>
              <a:rPr lang="ko-KR" altLang="en-US" dirty="0"/>
              <a:t>→ 메시지의 구조와 형식 정의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헤더</a:t>
            </a:r>
            <a:r>
              <a:rPr lang="en-US" altLang="ko-KR" dirty="0"/>
              <a:t>, </a:t>
            </a:r>
            <a:r>
              <a:rPr lang="ko-KR" altLang="en-US" dirty="0"/>
              <a:t>바디</a:t>
            </a:r>
            <a:r>
              <a:rPr lang="en-US" altLang="ko-KR" dirty="0"/>
              <a:t>, </a:t>
            </a:r>
            <a:r>
              <a:rPr lang="ko-KR" altLang="en-US" dirty="0"/>
              <a:t>구분자 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🧠 </a:t>
            </a:r>
            <a:r>
              <a:rPr lang="ko-KR" altLang="en-US" b="1" dirty="0"/>
              <a:t>의미 </a:t>
            </a:r>
            <a:r>
              <a:rPr lang="en-US" altLang="ko-KR" b="1" dirty="0"/>
              <a:t>(Semantics)</a:t>
            </a:r>
            <a:br>
              <a:rPr lang="ko-KR" altLang="en-US" dirty="0"/>
            </a:br>
            <a:r>
              <a:rPr lang="ko-KR" altLang="en-US" dirty="0"/>
              <a:t>→ 메시지가 의미하는 바와</a:t>
            </a:r>
            <a:r>
              <a:rPr lang="en-US" altLang="ko-KR" dirty="0"/>
              <a:t>, </a:t>
            </a:r>
            <a:r>
              <a:rPr lang="ko-KR" altLang="en-US" dirty="0"/>
              <a:t>이를 수신한 쪽이 수행해야 할 동작</a:t>
            </a:r>
          </a:p>
          <a:p>
            <a:r>
              <a:rPr lang="ko-KR" altLang="en-US" dirty="0"/>
              <a:t>🔁 </a:t>
            </a:r>
            <a:r>
              <a:rPr lang="ko-KR" altLang="en-US" b="1" dirty="0"/>
              <a:t>순서 </a:t>
            </a:r>
            <a:r>
              <a:rPr lang="en-US" altLang="ko-KR" b="1" dirty="0"/>
              <a:t>(Order)</a:t>
            </a:r>
            <a:br>
              <a:rPr lang="ko-KR" altLang="en-US" dirty="0"/>
            </a:br>
            <a:r>
              <a:rPr lang="ko-KR" altLang="en-US" dirty="0"/>
              <a:t>→ 메시지를 주고받는 순서</a:t>
            </a:r>
            <a:r>
              <a:rPr lang="en-US" altLang="ko-KR" dirty="0"/>
              <a:t>, </a:t>
            </a:r>
            <a:r>
              <a:rPr lang="ko-KR" altLang="en-US" dirty="0"/>
              <a:t>타이밍</a:t>
            </a:r>
            <a:r>
              <a:rPr lang="en-US" altLang="ko-KR" dirty="0"/>
              <a:t>, </a:t>
            </a:r>
            <a:r>
              <a:rPr lang="ko-KR" altLang="en-US" dirty="0"/>
              <a:t>핸드셰이크 절차 등 통신의 흐름</a:t>
            </a:r>
          </a:p>
          <a:p>
            <a:r>
              <a:rPr lang="ko-KR" altLang="en-US" dirty="0"/>
              <a:t>❗ </a:t>
            </a:r>
            <a:r>
              <a:rPr lang="ko-KR" altLang="en-US" b="1" dirty="0"/>
              <a:t>오류 처리 </a:t>
            </a:r>
            <a:r>
              <a:rPr lang="en-US" altLang="ko-KR" b="1" dirty="0"/>
              <a:t>(Error Handling)</a:t>
            </a:r>
            <a:br>
              <a:rPr lang="ko-KR" altLang="en-US" dirty="0"/>
            </a:br>
            <a:r>
              <a:rPr lang="ko-KR" altLang="en-US" dirty="0"/>
              <a:t>→ 메시지 손실</a:t>
            </a:r>
            <a:r>
              <a:rPr lang="en-US" altLang="ko-KR" dirty="0"/>
              <a:t>, </a:t>
            </a:r>
            <a:r>
              <a:rPr lang="ko-KR" altLang="en-US" dirty="0"/>
              <a:t>중복</a:t>
            </a:r>
            <a:r>
              <a:rPr lang="en-US" altLang="ko-KR" dirty="0"/>
              <a:t>, </a:t>
            </a:r>
            <a:r>
              <a:rPr lang="ko-KR" altLang="en-US" dirty="0"/>
              <a:t>오류 발생 시의 복구 방식 또는 재전송 전략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82468-6773-4607-9C9C-3BDCB5C1372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771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Context-Oriented vs Inter-Agent</a:t>
            </a:r>
          </a:p>
          <a:p>
            <a:r>
              <a:rPr lang="en-US" altLang="ko-KR" b="1" dirty="0"/>
              <a:t>Context-Oriented</a:t>
            </a:r>
            <a:r>
              <a:rPr lang="en-US" altLang="ko-KR" dirty="0"/>
              <a:t>: </a:t>
            </a:r>
            <a:r>
              <a:rPr lang="ko-KR" altLang="en-US" dirty="0"/>
              <a:t>에이전트가 외부 도구</a:t>
            </a:r>
            <a:r>
              <a:rPr lang="en-US" altLang="ko-KR" dirty="0"/>
              <a:t>·</a:t>
            </a:r>
            <a:r>
              <a:rPr lang="ko-KR" altLang="en-US" dirty="0"/>
              <a:t>데이터 등 리소스와 상호작용하기 위한 프로토콜</a:t>
            </a:r>
          </a:p>
          <a:p>
            <a:r>
              <a:rPr lang="en-US" altLang="ko-KR" b="1" dirty="0"/>
              <a:t>Inter-Agent</a:t>
            </a:r>
            <a:r>
              <a:rPr lang="en-US" altLang="ko-KR" dirty="0"/>
              <a:t>: </a:t>
            </a:r>
            <a:r>
              <a:rPr lang="ko-KR" altLang="en-US" dirty="0"/>
              <a:t>에이전트 간 협업</a:t>
            </a:r>
            <a:r>
              <a:rPr lang="en-US" altLang="ko-KR" dirty="0"/>
              <a:t>·</a:t>
            </a:r>
            <a:r>
              <a:rPr lang="ko-KR" altLang="en-US" dirty="0"/>
              <a:t>정보 교환을 위한 통신 프로토콜</a:t>
            </a:r>
          </a:p>
          <a:p>
            <a:endParaRPr lang="en-US" altLang="ko-KR" b="1" dirty="0"/>
          </a:p>
          <a:p>
            <a:r>
              <a:rPr lang="en-US" altLang="ko-KR" b="1" dirty="0"/>
              <a:t>General-Purpose vs Domain-Specific</a:t>
            </a:r>
          </a:p>
          <a:p>
            <a:r>
              <a:rPr lang="en-US" altLang="ko-KR" b="1" dirty="0"/>
              <a:t>General-Purpose</a:t>
            </a:r>
            <a:r>
              <a:rPr lang="en-US" altLang="ko-KR" dirty="0"/>
              <a:t>: </a:t>
            </a:r>
            <a:r>
              <a:rPr lang="ko-KR" altLang="en-US" dirty="0"/>
              <a:t>다양한 도메인과 시나리오에 범용적으로 사용 가능한 프로토콜</a:t>
            </a:r>
          </a:p>
          <a:p>
            <a:r>
              <a:rPr lang="en-US" altLang="ko-KR" b="1" dirty="0"/>
              <a:t>Domain-Specific</a:t>
            </a:r>
            <a:r>
              <a:rPr lang="en-US" altLang="ko-KR" dirty="0"/>
              <a:t>: </a:t>
            </a:r>
            <a:r>
              <a:rPr lang="ko-KR" altLang="en-US" dirty="0"/>
              <a:t>특정 산업이나 목적에 특화된 맞춤형 프로토콜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82468-6773-4607-9C9C-3BDCB5C1372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179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7BF61-B4A9-AC91-F8C1-C3F5005F5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9DDE7-C773-6EDF-0B99-1B4E73132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3DDF1-4ACD-2DAA-46F8-614FFB89F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60F89-C6B7-4638-9406-D2CE2D5B532B}" type="datetimeFigureOut">
              <a:rPr lang="ko-KR" altLang="en-US" smtClean="0"/>
              <a:t>2025. 6. 21.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920F5-84E0-677A-DC9E-21AAE1BD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69934-52E9-0B5B-2260-A7A6D77E4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DAAF-5C7E-4095-88B2-472E32C5F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71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B1A43-412D-94F8-C67C-2C0900F5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63902B-03B2-DF2D-37FF-5106E258AC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B008F-717D-2A39-DF47-652EEFF57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60F89-C6B7-4638-9406-D2CE2D5B532B}" type="datetimeFigureOut">
              <a:rPr lang="ko-KR" altLang="en-US" smtClean="0"/>
              <a:t>2025. 6. 21.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376F7-3865-05F5-29F9-E2ADC3078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F2D77-94CA-E91E-D4D2-C7D2A026D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DAAF-5C7E-4095-88B2-472E32C5F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0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90E2D2-3F3A-1FED-C133-00C571CA47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5AB2C3-12BB-BF3D-F9B7-CA33CBAA0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A309C-76C8-EBDD-996F-385D635C4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60F89-C6B7-4638-9406-D2CE2D5B532B}" type="datetimeFigureOut">
              <a:rPr lang="ko-KR" altLang="en-US" smtClean="0"/>
              <a:t>2025. 6. 21.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C6E3B-6977-7A2A-E7BC-BE6377E83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31106-63D6-D25D-7FBC-4AB5BB785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DAAF-5C7E-4095-88B2-472E32C5F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19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BF101-D715-A518-C120-9FFE5A12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771DA-8E4E-644B-0768-6A6F0A4B6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FADD3-1F0F-059C-D669-417B19171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60F89-C6B7-4638-9406-D2CE2D5B532B}" type="datetimeFigureOut">
              <a:rPr lang="ko-KR" altLang="en-US" smtClean="0"/>
              <a:t>2025. 6. 21.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8ABCB-86AD-FDC5-FBF6-891332D4F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0FEDA-282E-B021-CAAB-A1CAB8A7A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DAAF-5C7E-4095-88B2-472E32C5F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24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BF56-4693-F6D2-9480-B47C5F236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450EE-9F7B-C682-7263-481F13D81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EE934-39C4-0BE0-3C9C-A690BE1DA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60F89-C6B7-4638-9406-D2CE2D5B532B}" type="datetimeFigureOut">
              <a:rPr lang="ko-KR" altLang="en-US" smtClean="0"/>
              <a:t>2025. 6. 21.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CAFAE-45DE-2268-D360-D9DA40EE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02C6B-6220-5B50-1C15-7F28067C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DAAF-5C7E-4095-88B2-472E32C5F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39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8A48-940D-73F8-B05D-D6A12A36A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FF870-4F07-F2F2-EE77-2F1E058ACD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01EA7-7B06-FD0D-E6E2-F2FE4E1CD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D21AB-B3DD-51C0-3B09-2FC28A15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60F89-C6B7-4638-9406-D2CE2D5B532B}" type="datetimeFigureOut">
              <a:rPr lang="ko-KR" altLang="en-US" smtClean="0"/>
              <a:t>2025. 6. 21.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C896E-FDE1-B647-EA9D-49C3D38AB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79F10-6F63-BC84-3230-D01EA55C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DAAF-5C7E-4095-88B2-472E32C5F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42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89A43-C9A4-8905-3AA1-FBD0C1038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DD060-8A63-5F90-FD0F-8C05EFA13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83D373-B270-0289-EB39-8E3E166AC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154C9F-EB11-90A2-A4A9-C768B7386A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EAE715-4565-1DDE-AC06-4976DB2FF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53A2C3-9F9D-2E1F-96CD-BA87B0964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60F89-C6B7-4638-9406-D2CE2D5B532B}" type="datetimeFigureOut">
              <a:rPr lang="ko-KR" altLang="en-US" smtClean="0"/>
              <a:t>2025. 6. 21.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9CA522-FC32-C80F-BBB9-439DFDFD8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2BA765-5687-FD2E-2BDB-FBA0AA10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DAAF-5C7E-4095-88B2-472E32C5F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0BF5-A86E-186F-F7D1-EC930CFE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F914A-6EDA-C420-6BE7-727E1609C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60F89-C6B7-4638-9406-D2CE2D5B532B}" type="datetimeFigureOut">
              <a:rPr lang="ko-KR" altLang="en-US" smtClean="0"/>
              <a:t>2025. 6. 21.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81F9C-9497-1B12-0C88-B111B9FFA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14484D-A7DF-3238-B15E-19F89A87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DAAF-5C7E-4095-88B2-472E32C5F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8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54346B-08C6-4751-0D71-C164A1882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60F89-C6B7-4638-9406-D2CE2D5B532B}" type="datetimeFigureOut">
              <a:rPr lang="ko-KR" altLang="en-US" smtClean="0"/>
              <a:t>2025. 6. 21.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788ECB-2A20-B1A1-902D-E9894125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067E7-198C-CEEB-04C1-4D5BD807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DAAF-5C7E-4095-88B2-472E32C5F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386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D80C-F585-E5CC-A10A-61873787B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428BA-5947-78FA-363A-ABD271E4A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1CA29-6A09-6245-7DC3-FC828F737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C6311-B5ED-3A77-D727-2CA9319D3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60F89-C6B7-4638-9406-D2CE2D5B532B}" type="datetimeFigureOut">
              <a:rPr lang="ko-KR" altLang="en-US" smtClean="0"/>
              <a:t>2025. 6. 21.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6C46E5-7015-69BF-FCA0-73252539D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DD88F7-AD59-8EF0-BF07-0315745BD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DAAF-5C7E-4095-88B2-472E32C5F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647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FEE68-1FF6-92DB-CFA4-998C1D5C3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947E74-760D-291E-CCBC-A26EB428D4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E299F-7A14-CB33-777D-DCEAA75E9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1C2AA-4117-4F0A-5285-C2A5B03F5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60F89-C6B7-4638-9406-D2CE2D5B532B}" type="datetimeFigureOut">
              <a:rPr lang="ko-KR" altLang="en-US" smtClean="0"/>
              <a:t>2025. 6. 21.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01025-CF88-9884-1E23-3CAE1B382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6BBE8-BAF6-8B8A-007E-A68607AE6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5DAAF-5C7E-4095-88B2-472E32C5F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345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5C2EC4-8C35-D9CB-0684-AB91D349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926B0-026B-A695-1EC5-E8AEC60EE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615CC-AADD-F660-0BB5-65C7AFFF55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60F89-C6B7-4638-9406-D2CE2D5B532B}" type="datetimeFigureOut">
              <a:rPr lang="ko-KR" altLang="en-US" smtClean="0"/>
              <a:t>2025. 6. 21.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C7BE3-FA71-E5F7-5BD9-F7487E545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3C82C-5A86-24D0-E012-2A9834A96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5DAAF-5C7E-4095-88B2-472E32C5F4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79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876A-5DE5-C8BD-87AD-D2607414BA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400" b="1" dirty="0"/>
              <a:t>MCP, A2A, ANP, Agora</a:t>
            </a:r>
            <a:r>
              <a:rPr lang="ko-KR" altLang="en-US" sz="4400" b="1" dirty="0"/>
              <a:t>로 살펴보는 </a:t>
            </a:r>
            <a:r>
              <a:rPr lang="en-US" altLang="ko-KR" sz="4400" b="1" dirty="0"/>
              <a:t>AI Agent Protocol</a:t>
            </a:r>
            <a:endParaRPr lang="ko-KR" altLang="en-US" sz="4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67BFB-2B4A-63BC-AAAA-81D55EE7A8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송태영</a:t>
            </a:r>
          </a:p>
        </p:txBody>
      </p:sp>
    </p:spTree>
    <p:extLst>
      <p:ext uri="{BB962C8B-B14F-4D97-AF65-F5344CB8AC3E}">
        <p14:creationId xmlns:p14="http://schemas.microsoft.com/office/powerpoint/2010/main" val="231433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omputer Network Protocol. The importance of network protocols in… | by  Social Network Trends | Medium">
            <a:extLst>
              <a:ext uri="{FF2B5EF4-FFF2-40B4-BE49-F238E27FC236}">
                <a16:creationId xmlns:a16="http://schemas.microsoft.com/office/drawing/2014/main" id="{06574F36-AB92-538F-C175-412F7DF68A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38" y="243603"/>
            <a:ext cx="8485524" cy="637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202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194CA660-3DDD-747F-6786-5A540B696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43" y="165265"/>
            <a:ext cx="8420313" cy="6370794"/>
          </a:xfr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D4DA1F-7B07-C5F0-908F-8F71AC07930F}"/>
              </a:ext>
            </a:extLst>
          </p:cNvPr>
          <p:cNvSpPr/>
          <p:nvPr/>
        </p:nvSpPr>
        <p:spPr>
          <a:xfrm>
            <a:off x="8024447" y="2351280"/>
            <a:ext cx="926122" cy="2504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54B966-730B-4A39-B870-4FF9CD903674}"/>
              </a:ext>
            </a:extLst>
          </p:cNvPr>
          <p:cNvSpPr/>
          <p:nvPr/>
        </p:nvSpPr>
        <p:spPr>
          <a:xfrm>
            <a:off x="9331571" y="2590801"/>
            <a:ext cx="621321" cy="222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22AF58-EA63-36E4-8E45-79126B537AF6}"/>
              </a:ext>
            </a:extLst>
          </p:cNvPr>
          <p:cNvSpPr/>
          <p:nvPr/>
        </p:nvSpPr>
        <p:spPr>
          <a:xfrm>
            <a:off x="8921255" y="610190"/>
            <a:ext cx="621321" cy="2450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497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DE2C0-A97D-A371-3CBA-F5BA9066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MCP</a:t>
            </a:r>
            <a:endParaRPr lang="ko-KR" alt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D8EE1-2D93-196F-072B-A6A98232A5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제안 주체</a:t>
            </a:r>
            <a:r>
              <a:rPr lang="en-US" altLang="ko-KR" sz="2000" dirty="0"/>
              <a:t>: Anthropic (2024</a:t>
            </a:r>
            <a:r>
              <a:rPr lang="ko-KR" altLang="en-US" sz="2000" dirty="0"/>
              <a:t>년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목적</a:t>
            </a:r>
            <a:r>
              <a:rPr lang="en-US" altLang="ko-KR" sz="2000" dirty="0"/>
              <a:t>: AI Agent</a:t>
            </a:r>
            <a:r>
              <a:rPr lang="ko-KR" altLang="en-US" sz="2000" dirty="0"/>
              <a:t>가 외부 데이터</a:t>
            </a:r>
            <a:r>
              <a:rPr lang="en-US" altLang="ko-KR" sz="2000" dirty="0"/>
              <a:t>/</a:t>
            </a:r>
            <a:r>
              <a:rPr lang="ko-KR" altLang="en-US" sz="2000" dirty="0"/>
              <a:t>도구</a:t>
            </a:r>
            <a:r>
              <a:rPr lang="en-US" altLang="ko-KR" sz="2000" dirty="0"/>
              <a:t>/</a:t>
            </a:r>
            <a:r>
              <a:rPr lang="ko-KR" altLang="en-US" sz="2000" dirty="0"/>
              <a:t>서비스와 통신하는 표준화 구조 제공</a:t>
            </a:r>
          </a:p>
          <a:p>
            <a:r>
              <a:rPr lang="ko-KR" altLang="en-US" sz="2000" dirty="0"/>
              <a:t>핵심 구성</a:t>
            </a:r>
            <a:r>
              <a:rPr lang="en-US" altLang="ko-KR" sz="2000" dirty="0"/>
              <a:t>: Host - Client - Server - Resource </a:t>
            </a:r>
            <a:r>
              <a:rPr lang="ko-KR" altLang="en-US" sz="2000" dirty="0"/>
              <a:t>계층적 구조</a:t>
            </a:r>
          </a:p>
          <a:p>
            <a:r>
              <a:rPr lang="ko-KR" altLang="en-US" sz="2000" dirty="0"/>
              <a:t>장점</a:t>
            </a:r>
            <a:r>
              <a:rPr lang="en-US" altLang="ko-KR" sz="2000" dirty="0"/>
              <a:t>: </a:t>
            </a:r>
            <a:r>
              <a:rPr lang="ko-KR" altLang="en-US" sz="2000" dirty="0"/>
              <a:t>도구 사용 방식 표준화</a:t>
            </a:r>
            <a:r>
              <a:rPr lang="en-US" altLang="ko-KR" sz="2000" dirty="0"/>
              <a:t>, </a:t>
            </a:r>
            <a:r>
              <a:rPr lang="ko-KR" altLang="en-US" sz="2000" dirty="0"/>
              <a:t>보안성 강화</a:t>
            </a:r>
            <a:r>
              <a:rPr lang="en-US" altLang="ko-KR" sz="2000" dirty="0"/>
              <a:t>, </a:t>
            </a:r>
            <a:r>
              <a:rPr lang="ko-KR" altLang="en-US" sz="2000" dirty="0"/>
              <a:t>다양한 자원과의 연동 용이</a:t>
            </a:r>
          </a:p>
          <a:p>
            <a:r>
              <a:rPr lang="ko-KR" altLang="en-US" sz="2000" dirty="0"/>
              <a:t>대응 문제</a:t>
            </a:r>
            <a:r>
              <a:rPr lang="en-US" altLang="ko-KR" sz="2000" dirty="0"/>
              <a:t>: LLM </a:t>
            </a:r>
            <a:r>
              <a:rPr lang="ko-KR" altLang="en-US" sz="2000" dirty="0"/>
              <a:t>별 </a:t>
            </a:r>
            <a:r>
              <a:rPr lang="en-US" altLang="ko-KR" sz="2000" dirty="0"/>
              <a:t>tool </a:t>
            </a:r>
            <a:r>
              <a:rPr lang="ko-KR" altLang="en-US" sz="2000" dirty="0"/>
              <a:t>사용 방식이 제각각 → 통일된 통신 형식 제공</a:t>
            </a: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22385E00-FD7B-CA99-C96E-662B25D0C7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2" y="1690688"/>
            <a:ext cx="5181600" cy="355589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F712E0-67E1-B5B2-E3B2-D0E1E271E157}"/>
              </a:ext>
            </a:extLst>
          </p:cNvPr>
          <p:cNvSpPr txBox="1"/>
          <p:nvPr/>
        </p:nvSpPr>
        <p:spPr>
          <a:xfrm>
            <a:off x="87035" y="6492875"/>
            <a:ext cx="62214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https://modelcontextprotocol.io/introduction#general-architecture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00546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13F120-7CA7-1FA9-10F4-681E5181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MCP</a:t>
            </a:r>
            <a:endParaRPr lang="ko-KR" altLang="en-US" b="1" dirty="0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69DFD295-7A08-466F-BCA6-2B9C7E808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483" y="1825625"/>
            <a:ext cx="9411034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67B8B1-1BD1-99E4-AE9A-EF258C4A5411}"/>
              </a:ext>
            </a:extLst>
          </p:cNvPr>
          <p:cNvSpPr txBox="1"/>
          <p:nvPr/>
        </p:nvSpPr>
        <p:spPr>
          <a:xfrm>
            <a:off x="87035" y="6492875"/>
            <a:ext cx="62214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https://github.com/emarco177/mcp-crash-course?tab=readme-ov-file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51155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5E90E-A289-1062-6C16-29F19908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MCP</a:t>
            </a:r>
            <a:endParaRPr lang="ko-KR" alt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1AA80D-09A7-1CD7-C56E-FE3A5E787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3131" y="1825625"/>
            <a:ext cx="7125737" cy="4351338"/>
          </a:xfrm>
        </p:spPr>
      </p:pic>
    </p:spTree>
    <p:extLst>
      <p:ext uri="{BB962C8B-B14F-4D97-AF65-F5344CB8AC3E}">
        <p14:creationId xmlns:p14="http://schemas.microsoft.com/office/powerpoint/2010/main" val="763325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5F2B7-6C5A-2FD5-6717-8F8CB0B0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A2A</a:t>
            </a:r>
            <a:endParaRPr lang="ko-KR" alt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1F0A4-50BD-0F22-3E2B-879A41730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제안 주체</a:t>
            </a:r>
            <a:r>
              <a:rPr lang="en-US" altLang="ko-KR" sz="2400" dirty="0"/>
              <a:t>: Google (2025)</a:t>
            </a:r>
          </a:p>
          <a:p>
            <a:r>
              <a:rPr lang="ko-KR" altLang="en-US" sz="2400" dirty="0"/>
              <a:t>목적</a:t>
            </a:r>
            <a:r>
              <a:rPr lang="en-US" altLang="ko-KR" sz="2400" dirty="0"/>
              <a:t>: </a:t>
            </a:r>
            <a:r>
              <a:rPr lang="ko-KR" altLang="en-US" sz="2400" dirty="0"/>
              <a:t>복잡한 작업을 여러 </a:t>
            </a:r>
            <a:r>
              <a:rPr lang="en-US" altLang="ko-KR" sz="2400" dirty="0"/>
              <a:t>Agent</a:t>
            </a:r>
            <a:r>
              <a:rPr lang="ko-KR" altLang="en-US" sz="2400" dirty="0"/>
              <a:t>가 분담 수행할 수 있도록 함</a:t>
            </a:r>
            <a:endParaRPr lang="en-US" altLang="ko-KR" sz="2400" dirty="0"/>
          </a:p>
          <a:p>
            <a:r>
              <a:rPr lang="ko-KR" altLang="en-US" sz="2400" dirty="0"/>
              <a:t>핵심 특징</a:t>
            </a:r>
            <a:r>
              <a:rPr lang="en-US" altLang="ko-KR" sz="2400" dirty="0"/>
              <a:t>:</a:t>
            </a:r>
          </a:p>
          <a:p>
            <a:pPr lvl="1"/>
            <a:r>
              <a:rPr lang="en-US" altLang="ko-KR" sz="2000" dirty="0"/>
              <a:t>JSON-RPC + SSE(Server-Sent Events) </a:t>
            </a:r>
            <a:r>
              <a:rPr lang="ko-KR" altLang="en-US" sz="2000" dirty="0"/>
              <a:t>기반의 비동기 </a:t>
            </a:r>
            <a:r>
              <a:rPr lang="en-US" altLang="ko-KR" sz="2000" dirty="0"/>
              <a:t>Task </a:t>
            </a:r>
            <a:r>
              <a:rPr lang="ko-KR" altLang="en-US" sz="2000" dirty="0"/>
              <a:t>스트리밍 통신 규약</a:t>
            </a:r>
            <a:endParaRPr lang="en-US" altLang="ko-KR" sz="2000" dirty="0"/>
          </a:p>
          <a:p>
            <a:pPr lvl="1"/>
            <a:r>
              <a:rPr lang="ko-KR" altLang="en-US" sz="2000" dirty="0"/>
              <a:t>에이전트 디스커버리</a:t>
            </a:r>
            <a:r>
              <a:rPr lang="en-US" altLang="ko-KR" sz="2000" dirty="0"/>
              <a:t>(Agent Card </a:t>
            </a:r>
            <a:r>
              <a:rPr lang="ko-KR" altLang="en-US" sz="2000" dirty="0"/>
              <a:t>탐색 및 매칭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2000" dirty="0"/>
              <a:t>Enterprise </a:t>
            </a:r>
            <a:r>
              <a:rPr lang="ko-KR" altLang="en-US" sz="2000" dirty="0"/>
              <a:t>적합성</a:t>
            </a:r>
            <a:r>
              <a:rPr lang="en-US" altLang="ko-KR" sz="2000" dirty="0"/>
              <a:t>: </a:t>
            </a:r>
            <a:r>
              <a:rPr lang="ko-KR" altLang="en-US" sz="2000" dirty="0"/>
              <a:t>인증 </a:t>
            </a:r>
            <a:r>
              <a:rPr lang="en-US" altLang="ko-KR" sz="2000" dirty="0"/>
              <a:t>/ </a:t>
            </a:r>
            <a:r>
              <a:rPr lang="ko-KR" altLang="en-US" sz="2000" dirty="0"/>
              <a:t>추적 </a:t>
            </a:r>
            <a:r>
              <a:rPr lang="en-US" altLang="ko-KR" sz="2000" dirty="0"/>
              <a:t>/ </a:t>
            </a:r>
            <a:r>
              <a:rPr lang="ko-KR" altLang="en-US" sz="2000" dirty="0"/>
              <a:t>보안 등 </a:t>
            </a:r>
            <a:r>
              <a:rPr lang="en-US" altLang="ko-KR" sz="2000" dirty="0"/>
              <a:t>production-grade </a:t>
            </a:r>
            <a:r>
              <a:rPr lang="ko-KR" altLang="en-US" sz="2000" dirty="0"/>
              <a:t>설계</a:t>
            </a:r>
            <a:endParaRPr lang="en-US" altLang="ko-KR" sz="2000" dirty="0"/>
          </a:p>
          <a:p>
            <a:pPr lvl="1"/>
            <a:r>
              <a:rPr lang="ko-KR" altLang="en-US" sz="2000" dirty="0"/>
              <a:t>텍스트</a:t>
            </a:r>
            <a:r>
              <a:rPr lang="en-US" altLang="ko-KR" sz="2000" dirty="0"/>
              <a:t>, </a:t>
            </a:r>
            <a:r>
              <a:rPr lang="ko-KR" altLang="en-US" sz="2000" dirty="0"/>
              <a:t>이미지 등 </a:t>
            </a:r>
            <a:r>
              <a:rPr lang="ko-KR" altLang="en-US" sz="2000" dirty="0" err="1"/>
              <a:t>멀티모달</a:t>
            </a:r>
            <a:r>
              <a:rPr lang="ko-KR" altLang="en-US" sz="2000" dirty="0"/>
              <a:t> 메시지 지원</a:t>
            </a:r>
            <a:endParaRPr lang="en-US" altLang="ko-KR" sz="2000" dirty="0"/>
          </a:p>
          <a:p>
            <a:r>
              <a:rPr lang="ko-KR" altLang="en-US" sz="2400" dirty="0"/>
              <a:t>향후 방향</a:t>
            </a:r>
            <a:r>
              <a:rPr lang="en-US" altLang="ko-KR" sz="2400" dirty="0"/>
              <a:t>:</a:t>
            </a:r>
          </a:p>
          <a:p>
            <a:pPr lvl="1"/>
            <a:r>
              <a:rPr lang="en-US" altLang="ko-KR" sz="2000" dirty="0"/>
              <a:t>A2A</a:t>
            </a:r>
            <a:r>
              <a:rPr lang="ko-KR" altLang="en-US" sz="2000" dirty="0"/>
              <a:t>는 에이전트 간 통신</a:t>
            </a:r>
            <a:r>
              <a:rPr lang="en-US" altLang="ko-KR" sz="2000" dirty="0"/>
              <a:t>, MCP</a:t>
            </a:r>
            <a:r>
              <a:rPr lang="ko-KR" altLang="en-US" sz="2000" dirty="0"/>
              <a:t>는 </a:t>
            </a:r>
            <a:r>
              <a:rPr lang="en-US" altLang="ko-KR" sz="2000" dirty="0"/>
              <a:t>LLM–</a:t>
            </a:r>
            <a:r>
              <a:rPr lang="ko-KR" altLang="en-US" sz="2000" dirty="0"/>
              <a:t>도구 연동을 표준화</a:t>
            </a:r>
            <a:endParaRPr lang="en-US" altLang="ko-KR" sz="2000" dirty="0"/>
          </a:p>
          <a:p>
            <a:pPr lvl="1"/>
            <a:r>
              <a:rPr lang="ko-KR" altLang="en-US" sz="2000" dirty="0"/>
              <a:t>에이전트 카드 기반 기능 선언 및 분산형 </a:t>
            </a:r>
            <a:r>
              <a:rPr lang="en-US" altLang="ko-KR" sz="2000" dirty="0"/>
              <a:t>discover </a:t>
            </a:r>
            <a:r>
              <a:rPr lang="ko-KR" altLang="en-US" sz="2000" dirty="0"/>
              <a:t>체계 확장 중</a:t>
            </a:r>
          </a:p>
        </p:txBody>
      </p:sp>
    </p:spTree>
    <p:extLst>
      <p:ext uri="{BB962C8B-B14F-4D97-AF65-F5344CB8AC3E}">
        <p14:creationId xmlns:p14="http://schemas.microsoft.com/office/powerpoint/2010/main" val="3542068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A0BB3-363A-1290-0B4A-66436F589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A2A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A57C91-D5A2-8C79-60C7-3852840D96E2}"/>
              </a:ext>
            </a:extLst>
          </p:cNvPr>
          <p:cNvSpPr txBox="1"/>
          <p:nvPr/>
        </p:nvSpPr>
        <p:spPr>
          <a:xfrm>
            <a:off x="64362" y="6499857"/>
            <a:ext cx="6094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https://codelabs.developers.google.com/intro-a2a-purchasing-concierge?hl=ko#0</a:t>
            </a:r>
            <a:endParaRPr lang="ko-KR" altLang="en-US" sz="10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CF3680-D573-AE10-932F-274FA5E05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767873" cy="4351338"/>
          </a:xfrm>
        </p:spPr>
        <p:txBody>
          <a:bodyPr>
            <a:normAutofit/>
          </a:bodyPr>
          <a:lstStyle/>
          <a:p>
            <a:r>
              <a:rPr lang="en-US" altLang="ko-KR" sz="1200" b="1" dirty="0"/>
              <a:t>1️⃣ Discovery </a:t>
            </a:r>
            <a:r>
              <a:rPr lang="ko-KR" altLang="en-US" sz="1200" b="1" dirty="0"/>
              <a:t>단계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탐색</a:t>
            </a:r>
            <a:r>
              <a:rPr lang="en-US" altLang="ko-KR" sz="1200" b="1" dirty="0"/>
              <a:t>)</a:t>
            </a:r>
          </a:p>
          <a:p>
            <a:pPr lvl="1"/>
            <a:r>
              <a:rPr lang="en-US" altLang="ko-KR" sz="1000" b="1" dirty="0"/>
              <a:t>A2A Client</a:t>
            </a:r>
            <a:r>
              <a:rPr lang="ko-KR" altLang="en-US" sz="1000" dirty="0"/>
              <a:t>는 네트워크 상에서 </a:t>
            </a:r>
            <a:r>
              <a:rPr lang="en-US" altLang="ko-KR" sz="1000" b="1" dirty="0"/>
              <a:t>A2A Server </a:t>
            </a:r>
            <a:r>
              <a:rPr lang="ko-KR" altLang="en-US" sz="1000" b="1" dirty="0"/>
              <a:t>에이전트</a:t>
            </a:r>
            <a:r>
              <a:rPr lang="ko-KR" altLang="en-US" sz="1000" dirty="0"/>
              <a:t>를 찾습니다</a:t>
            </a:r>
            <a:r>
              <a:rPr lang="en-US" altLang="ko-KR" sz="1000" dirty="0"/>
              <a:t>.</a:t>
            </a:r>
          </a:p>
          <a:p>
            <a:pPr lvl="1"/>
            <a:r>
              <a:rPr lang="ko-KR" altLang="en-US" sz="1000" dirty="0"/>
              <a:t>이때 </a:t>
            </a:r>
            <a:r>
              <a:rPr lang="en-US" altLang="ko-KR" sz="1000" b="1" dirty="0"/>
              <a:t>Agent Card</a:t>
            </a:r>
            <a:r>
              <a:rPr lang="ko-KR" altLang="en-US" sz="1000" dirty="0" err="1"/>
              <a:t>를</a:t>
            </a:r>
            <a:r>
              <a:rPr lang="ko-KR" altLang="en-US" sz="1000" dirty="0"/>
              <a:t> 사용하여 서버의 기능</a:t>
            </a:r>
            <a:r>
              <a:rPr lang="en-US" altLang="ko-KR" sz="1000" dirty="0"/>
              <a:t>, </a:t>
            </a:r>
            <a:r>
              <a:rPr lang="ko-KR" altLang="en-US" sz="1000" dirty="0"/>
              <a:t>인증 방식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엔드포인트</a:t>
            </a:r>
            <a:r>
              <a:rPr lang="ko-KR" altLang="en-US" sz="1000" dirty="0"/>
              <a:t> 정보를 파악합니다</a:t>
            </a:r>
            <a:r>
              <a:rPr lang="en-US" altLang="ko-KR" sz="1000" dirty="0"/>
              <a:t>.</a:t>
            </a:r>
          </a:p>
          <a:p>
            <a:pPr lvl="1"/>
            <a:r>
              <a:rPr lang="en-US" altLang="ko-KR" sz="1000" dirty="0"/>
              <a:t>→</a:t>
            </a:r>
            <a:r>
              <a:rPr lang="ko-KR" altLang="en-US" sz="1000" dirty="0"/>
              <a:t> </a:t>
            </a:r>
            <a:r>
              <a:rPr lang="en-US" altLang="ko-KR" sz="1000" i="1" dirty="0"/>
              <a:t>Agent Card: </a:t>
            </a:r>
            <a:r>
              <a:rPr lang="ko-KR" altLang="en-US" sz="1000" i="1" dirty="0"/>
              <a:t>에이전트의 자기소개서 역할을 하는 </a:t>
            </a:r>
            <a:r>
              <a:rPr lang="en-US" altLang="ko-KR" sz="1000" i="1" dirty="0"/>
              <a:t>JSON </a:t>
            </a:r>
            <a:r>
              <a:rPr lang="ko-KR" altLang="en-US" sz="1000" i="1" dirty="0"/>
              <a:t>문서</a:t>
            </a:r>
            <a:endParaRPr lang="ko-KR" altLang="en-US" sz="1000" dirty="0"/>
          </a:p>
          <a:p>
            <a:r>
              <a:rPr lang="en-US" altLang="ko-KR" sz="1200" b="1" dirty="0"/>
              <a:t>2️⃣ Send Task </a:t>
            </a:r>
            <a:r>
              <a:rPr lang="ko-KR" altLang="en-US" sz="1200" b="1" dirty="0"/>
              <a:t>단계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작업 요청 전송</a:t>
            </a:r>
            <a:r>
              <a:rPr lang="en-US" altLang="ko-KR" sz="1200" b="1" dirty="0"/>
              <a:t>)</a:t>
            </a:r>
          </a:p>
          <a:p>
            <a:pPr lvl="1"/>
            <a:r>
              <a:rPr lang="ko-KR" altLang="en-US" sz="1000" dirty="0"/>
              <a:t>클라이언트는 서버에게 하나의 </a:t>
            </a:r>
            <a:r>
              <a:rPr lang="en-US" altLang="ko-KR" sz="1000" b="1" dirty="0"/>
              <a:t>Task</a:t>
            </a:r>
            <a:r>
              <a:rPr lang="ko-KR" altLang="en-US" sz="1000" dirty="0" err="1"/>
              <a:t>를</a:t>
            </a:r>
            <a:r>
              <a:rPr lang="ko-KR" altLang="en-US" sz="1000" dirty="0"/>
              <a:t> 전송합니다</a:t>
            </a:r>
            <a:r>
              <a:rPr lang="en-US" altLang="ko-KR" sz="1000" dirty="0"/>
              <a:t>. (JSON, HTTP POST)</a:t>
            </a:r>
          </a:p>
          <a:p>
            <a:pPr lvl="1"/>
            <a:r>
              <a:rPr lang="en-US" altLang="ko-KR" sz="1000" dirty="0"/>
              <a:t>Task </a:t>
            </a:r>
            <a:r>
              <a:rPr lang="ko-KR" altLang="en-US" sz="1000" dirty="0"/>
              <a:t>내부에는 다음과 같은 요소가 포함될 수 있습니다</a:t>
            </a:r>
            <a:r>
              <a:rPr lang="en-US" altLang="ko-KR" sz="1000" dirty="0"/>
              <a:t>:</a:t>
            </a:r>
          </a:p>
          <a:p>
            <a:pPr lvl="2"/>
            <a:r>
              <a:rPr lang="ko-KR" altLang="en-US" sz="900" dirty="0"/>
              <a:t>🔹 </a:t>
            </a:r>
            <a:r>
              <a:rPr lang="en-US" altLang="ko-KR" sz="900" b="1" dirty="0"/>
              <a:t>Message</a:t>
            </a:r>
            <a:r>
              <a:rPr lang="en-US" altLang="ko-KR" sz="900" dirty="0"/>
              <a:t>: </a:t>
            </a:r>
            <a:r>
              <a:rPr lang="ko-KR" altLang="en-US" sz="900" dirty="0"/>
              <a:t>수행해야 할 작업 설명</a:t>
            </a:r>
          </a:p>
          <a:p>
            <a:pPr lvl="2"/>
            <a:r>
              <a:rPr lang="ko-KR" altLang="en-US" sz="900" dirty="0"/>
              <a:t>🔹 </a:t>
            </a:r>
            <a:r>
              <a:rPr lang="en-US" altLang="ko-KR" sz="900" b="1" dirty="0"/>
              <a:t>Part</a:t>
            </a:r>
            <a:r>
              <a:rPr lang="en-US" altLang="ko-KR" sz="900" dirty="0"/>
              <a:t>: </a:t>
            </a:r>
            <a:r>
              <a:rPr lang="ko-KR" altLang="en-US" sz="900" dirty="0"/>
              <a:t>필요한 첨부 자료나 일부 정보</a:t>
            </a:r>
          </a:p>
          <a:p>
            <a:r>
              <a:rPr lang="en-US" altLang="ko-KR" sz="1200" b="1" dirty="0"/>
              <a:t>3️⃣ Push Notifications </a:t>
            </a:r>
            <a:r>
              <a:rPr lang="ko-KR" altLang="en-US" sz="1200" b="1" dirty="0"/>
              <a:t>단계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진행 상황 알림</a:t>
            </a:r>
            <a:r>
              <a:rPr lang="en-US" altLang="ko-KR" sz="1200" b="1" dirty="0"/>
              <a:t>)</a:t>
            </a:r>
          </a:p>
          <a:p>
            <a:pPr lvl="1"/>
            <a:r>
              <a:rPr lang="en-US" altLang="ko-KR" sz="1000" dirty="0"/>
              <a:t>A2A Server</a:t>
            </a:r>
            <a:r>
              <a:rPr lang="ko-KR" altLang="en-US" sz="1000" dirty="0"/>
              <a:t>는 작업 처리 중간에 </a:t>
            </a:r>
            <a:r>
              <a:rPr lang="en-US" altLang="ko-KR" sz="1000" b="1" dirty="0"/>
              <a:t>Push Notification</a:t>
            </a:r>
            <a:r>
              <a:rPr lang="en-US" altLang="ko-KR" sz="1000" dirty="0"/>
              <a:t> </a:t>
            </a:r>
            <a:r>
              <a:rPr lang="ko-KR" altLang="en-US" sz="1000" dirty="0"/>
              <a:t>형태로 실시간 진행 상황을 클라이언트에 전송합니다</a:t>
            </a:r>
            <a:r>
              <a:rPr lang="en-US" altLang="ko-KR" sz="1000" dirty="0"/>
              <a:t>.</a:t>
            </a:r>
          </a:p>
          <a:p>
            <a:pPr lvl="2"/>
            <a:r>
              <a:rPr lang="ko-KR" altLang="en-US" sz="900" dirty="0"/>
              <a:t>예</a:t>
            </a:r>
            <a:r>
              <a:rPr lang="en-US" altLang="ko-KR" sz="900" dirty="0"/>
              <a:t>: </a:t>
            </a:r>
            <a:r>
              <a:rPr lang="ko-KR" altLang="en-US" sz="900" dirty="0"/>
              <a:t>작업 수신됨</a:t>
            </a:r>
            <a:r>
              <a:rPr lang="en-US" altLang="ko-KR" sz="900" dirty="0"/>
              <a:t>, </a:t>
            </a:r>
            <a:r>
              <a:rPr lang="ko-KR" altLang="en-US" sz="900" dirty="0"/>
              <a:t>처리 중 </a:t>
            </a:r>
            <a:r>
              <a:rPr lang="en-US" altLang="ko-KR" sz="900" dirty="0"/>
              <a:t>30%, </a:t>
            </a:r>
            <a:r>
              <a:rPr lang="ko-KR" altLang="en-US" sz="900" dirty="0"/>
              <a:t>잠시 대기 중 등</a:t>
            </a:r>
          </a:p>
          <a:p>
            <a:pPr lvl="1"/>
            <a:r>
              <a:rPr lang="ko-KR" altLang="en-US" sz="1000" dirty="0"/>
              <a:t>이는 </a:t>
            </a:r>
            <a:r>
              <a:rPr lang="en-US" altLang="ko-KR" sz="1000" b="1" dirty="0"/>
              <a:t>SSE (Server-Sent Events)</a:t>
            </a:r>
            <a:r>
              <a:rPr lang="en-US" altLang="ko-KR" sz="1000" dirty="0"/>
              <a:t> </a:t>
            </a:r>
            <a:r>
              <a:rPr lang="ko-KR" altLang="en-US" sz="1000" dirty="0"/>
              <a:t>기반으로 실시간 전달됩니다</a:t>
            </a:r>
            <a:r>
              <a:rPr lang="en-US" altLang="ko-KR" sz="1000" dirty="0"/>
              <a:t>.</a:t>
            </a:r>
          </a:p>
          <a:p>
            <a:r>
              <a:rPr lang="en-US" altLang="ko-KR" sz="1200" b="1" dirty="0"/>
              <a:t>4️⃣ Response </a:t>
            </a:r>
            <a:r>
              <a:rPr lang="ko-KR" altLang="en-US" sz="1200" b="1" dirty="0"/>
              <a:t>단계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최종 결과 전달</a:t>
            </a:r>
            <a:r>
              <a:rPr lang="en-US" altLang="ko-KR" sz="1200" b="1" dirty="0"/>
              <a:t>)</a:t>
            </a:r>
          </a:p>
          <a:p>
            <a:pPr lvl="1"/>
            <a:r>
              <a:rPr lang="ko-KR" altLang="en-US" sz="1000" dirty="0"/>
              <a:t>작업이 완료되면 </a:t>
            </a:r>
            <a:r>
              <a:rPr lang="en-US" altLang="ko-KR" sz="1000" dirty="0"/>
              <a:t>A2A Server</a:t>
            </a:r>
            <a:r>
              <a:rPr lang="ko-KR" altLang="en-US" sz="1000" dirty="0"/>
              <a:t>는 클라이언트에게 다음을 응답으로 전송합니다</a:t>
            </a:r>
            <a:r>
              <a:rPr lang="en-US" altLang="ko-KR" sz="1000" dirty="0"/>
              <a:t>:</a:t>
            </a:r>
          </a:p>
          <a:p>
            <a:pPr lvl="2"/>
            <a:r>
              <a:rPr lang="ko-KR" altLang="en-US" sz="900" dirty="0"/>
              <a:t>🔹 </a:t>
            </a:r>
            <a:r>
              <a:rPr lang="en-US" altLang="ko-KR" sz="900" b="1" dirty="0"/>
              <a:t>Part</a:t>
            </a:r>
            <a:r>
              <a:rPr lang="en-US" altLang="ko-KR" sz="900" dirty="0"/>
              <a:t>: </a:t>
            </a:r>
            <a:r>
              <a:rPr lang="ko-KR" altLang="en-US" sz="900" dirty="0"/>
              <a:t>요청의 일부 정보를 다시 포함</a:t>
            </a:r>
          </a:p>
          <a:p>
            <a:pPr lvl="2"/>
            <a:r>
              <a:rPr lang="ko-KR" altLang="en-US" sz="900" dirty="0"/>
              <a:t>🔸 </a:t>
            </a:r>
            <a:r>
              <a:rPr lang="en-US" altLang="ko-KR" sz="900" b="1" dirty="0"/>
              <a:t>Artifact</a:t>
            </a:r>
            <a:r>
              <a:rPr lang="en-US" altLang="ko-KR" sz="900" dirty="0"/>
              <a:t>: </a:t>
            </a:r>
            <a:r>
              <a:rPr lang="ko-KR" altLang="en-US" sz="900" dirty="0"/>
              <a:t>최종 산출물 </a:t>
            </a:r>
            <a:r>
              <a:rPr lang="en-US" altLang="ko-KR" sz="900" dirty="0"/>
              <a:t>(</a:t>
            </a:r>
            <a:r>
              <a:rPr lang="ko-KR" altLang="en-US" sz="900" dirty="0"/>
              <a:t>예</a:t>
            </a:r>
            <a:r>
              <a:rPr lang="en-US" altLang="ko-KR" sz="900" dirty="0"/>
              <a:t>: </a:t>
            </a:r>
            <a:r>
              <a:rPr lang="ko-KR" altLang="en-US" sz="900" dirty="0"/>
              <a:t>요약 문서</a:t>
            </a:r>
            <a:r>
              <a:rPr lang="en-US" altLang="ko-KR" sz="900" dirty="0"/>
              <a:t>, </a:t>
            </a:r>
            <a:r>
              <a:rPr lang="ko-KR" altLang="en-US" sz="900" dirty="0"/>
              <a:t>분석 결과</a:t>
            </a:r>
            <a:r>
              <a:rPr lang="en-US" altLang="ko-KR" sz="900" dirty="0"/>
              <a:t>, </a:t>
            </a:r>
            <a:r>
              <a:rPr lang="ko-KR" altLang="en-US" sz="900" dirty="0"/>
              <a:t>코드 등</a:t>
            </a:r>
            <a:r>
              <a:rPr lang="en-US" altLang="ko-KR" sz="900" dirty="0"/>
              <a:t>)</a:t>
            </a:r>
          </a:p>
          <a:p>
            <a:pPr lvl="1"/>
            <a:r>
              <a:rPr lang="en-US" altLang="ko-KR" sz="1000" dirty="0"/>
              <a:t>Webhook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0660AAC-937A-0247-FBA6-BD1FB4C1780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072" y="1690688"/>
            <a:ext cx="424666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032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6F9E-62A7-79EF-EEA6-B8CF6EA7D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A2A</a:t>
            </a:r>
            <a:endParaRPr lang="ko-KR" alt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E25D8B-B20E-7968-8362-59CCD86B5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91405" y="1621438"/>
            <a:ext cx="6809189" cy="4351338"/>
          </a:xfrm>
        </p:spPr>
      </p:pic>
    </p:spTree>
    <p:extLst>
      <p:ext uri="{BB962C8B-B14F-4D97-AF65-F5344CB8AC3E}">
        <p14:creationId xmlns:p14="http://schemas.microsoft.com/office/powerpoint/2010/main" val="3472687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DBC8D-CC92-B630-67D5-8CA9C351A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ANP</a:t>
            </a:r>
            <a:endParaRPr lang="ko-KR" alt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659AA-0090-4B77-FF00-3B72FF844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제안 주체</a:t>
            </a:r>
            <a:r>
              <a:rPr lang="en-US" altLang="ko-KR" sz="2400" dirty="0"/>
              <a:t>: </a:t>
            </a:r>
            <a:r>
              <a:rPr lang="ko-KR" altLang="en-US" sz="2400" dirty="0"/>
              <a:t>중국 오픈소스 커뮤니티 </a:t>
            </a:r>
            <a:r>
              <a:rPr lang="en-US" altLang="ko-KR" sz="2400" dirty="0"/>
              <a:t>(BAAI, 2024)</a:t>
            </a:r>
          </a:p>
          <a:p>
            <a:r>
              <a:rPr lang="ko-KR" altLang="en-US" sz="2400" dirty="0"/>
              <a:t>목적</a:t>
            </a:r>
            <a:r>
              <a:rPr lang="en-US" altLang="ko-KR" sz="2400" dirty="0"/>
              <a:t>: </a:t>
            </a:r>
            <a:r>
              <a:rPr lang="ko-KR" altLang="en-US" sz="2400" dirty="0"/>
              <a:t>이기종 </a:t>
            </a:r>
            <a:r>
              <a:rPr lang="en-US" altLang="ko-KR" sz="2400" dirty="0"/>
              <a:t>Agent </a:t>
            </a:r>
            <a:r>
              <a:rPr lang="ko-KR" altLang="en-US" sz="2400" dirty="0"/>
              <a:t>간 탈중앙 상호작용을 위한 인터넷급 프로토콜</a:t>
            </a:r>
          </a:p>
          <a:p>
            <a:r>
              <a:rPr lang="ko-KR" altLang="en-US" sz="2400" dirty="0"/>
              <a:t>주요 구성 요소</a:t>
            </a:r>
            <a:r>
              <a:rPr lang="en-US" altLang="ko-KR" sz="2400" dirty="0"/>
              <a:t>:</a:t>
            </a:r>
          </a:p>
          <a:p>
            <a:pPr lvl="1"/>
            <a:r>
              <a:rPr lang="ko-KR" altLang="en-US" sz="2000" dirty="0"/>
              <a:t>완전한 </a:t>
            </a:r>
            <a:r>
              <a:rPr lang="en-US" altLang="ko-KR" sz="2000" dirty="0"/>
              <a:t>P2P </a:t>
            </a:r>
            <a:r>
              <a:rPr lang="ko-KR" altLang="en-US" sz="2000" dirty="0"/>
              <a:t>아키텍처</a:t>
            </a:r>
            <a:r>
              <a:rPr lang="en-US" altLang="ko-KR" sz="2000" dirty="0"/>
              <a:t>: </a:t>
            </a:r>
            <a:r>
              <a:rPr lang="ko-KR" altLang="en-US" sz="2000" dirty="0"/>
              <a:t>중앙 서버 없이 에이전트 간 직접 연결</a:t>
            </a:r>
          </a:p>
          <a:p>
            <a:pPr lvl="1"/>
            <a:r>
              <a:rPr lang="en-US" altLang="ko-KR" sz="2000" dirty="0"/>
              <a:t>HTTP, WebSocket </a:t>
            </a:r>
            <a:r>
              <a:rPr lang="ko-KR" altLang="en-US" sz="2000" dirty="0"/>
              <a:t>등으로 직접 양방향 통신</a:t>
            </a:r>
            <a:endParaRPr lang="en-US" altLang="ko-KR" sz="2000" dirty="0"/>
          </a:p>
          <a:p>
            <a:pPr lvl="1"/>
            <a:r>
              <a:rPr lang="en-US" altLang="ko-KR" sz="2000" dirty="0"/>
              <a:t>Meta Protocol: Agent</a:t>
            </a:r>
            <a:r>
              <a:rPr lang="ko-KR" altLang="en-US" sz="2000" dirty="0"/>
              <a:t>가 상황에 맞는 통신 방식 협상 가능 </a:t>
            </a:r>
            <a:r>
              <a:rPr lang="en-US" altLang="ko-KR" sz="2000" dirty="0"/>
              <a:t>(DID, JSON-LD, Agent Card)</a:t>
            </a:r>
            <a:endParaRPr lang="ko-KR" altLang="en-US" sz="2000" dirty="0"/>
          </a:p>
          <a:p>
            <a:pPr lvl="1"/>
            <a:r>
              <a:rPr lang="en-US" altLang="ko-KR" sz="2000" dirty="0"/>
              <a:t>Application Layer: </a:t>
            </a:r>
            <a:r>
              <a:rPr lang="ko-KR" altLang="en-US" sz="2000" dirty="0"/>
              <a:t>기능</a:t>
            </a:r>
            <a:r>
              <a:rPr lang="en-US" altLang="ko-KR" sz="2000" dirty="0"/>
              <a:t>/</a:t>
            </a:r>
            <a:r>
              <a:rPr lang="ko-KR" altLang="en-US" sz="2000" dirty="0"/>
              <a:t>능력</a:t>
            </a:r>
            <a:r>
              <a:rPr lang="en-US" altLang="ko-KR" sz="2000" dirty="0"/>
              <a:t>/</a:t>
            </a:r>
            <a:r>
              <a:rPr lang="ko-KR" altLang="en-US" sz="2000" dirty="0"/>
              <a:t>인터페이스 기술</a:t>
            </a:r>
          </a:p>
          <a:p>
            <a:r>
              <a:rPr lang="ko-KR" altLang="en-US" sz="2400" dirty="0"/>
              <a:t>활용성</a:t>
            </a:r>
            <a:r>
              <a:rPr lang="en-US" altLang="ko-KR" sz="2400" dirty="0"/>
              <a:t>: Cross-domain </a:t>
            </a:r>
            <a:r>
              <a:rPr lang="ko-KR" altLang="en-US" sz="2400" dirty="0"/>
              <a:t>협업</a:t>
            </a:r>
            <a:r>
              <a:rPr lang="en-US" altLang="ko-KR" sz="2400" dirty="0"/>
              <a:t>, </a:t>
            </a:r>
            <a:r>
              <a:rPr lang="ko-KR" altLang="en-US" sz="2400" dirty="0"/>
              <a:t>미래 </a:t>
            </a:r>
            <a:r>
              <a:rPr lang="en-US" altLang="ko-KR" sz="2400" dirty="0"/>
              <a:t>Agent </a:t>
            </a:r>
            <a:r>
              <a:rPr lang="ko-KR" altLang="en-US" sz="2400" dirty="0"/>
              <a:t>인터넷의 기반으로 설계됨</a:t>
            </a:r>
            <a:endParaRPr lang="en-US" altLang="ko-KR" sz="2400" dirty="0"/>
          </a:p>
          <a:p>
            <a:r>
              <a:rPr lang="ko-KR" altLang="en-US" sz="2400" dirty="0"/>
              <a:t>과제</a:t>
            </a:r>
            <a:r>
              <a:rPr lang="en-US" altLang="ko-KR" sz="2400" dirty="0"/>
              <a:t> : Meta Protocol</a:t>
            </a:r>
            <a:r>
              <a:rPr lang="ko-KR" altLang="en-US" sz="2400" dirty="0"/>
              <a:t>의</a:t>
            </a:r>
            <a:r>
              <a:rPr lang="en-US" altLang="ko-KR" sz="2400" dirty="0"/>
              <a:t> </a:t>
            </a:r>
            <a:r>
              <a:rPr lang="ko-KR" altLang="en-US" sz="2400" dirty="0"/>
              <a:t>협상 비용과 정확도 문제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58ECA-D6B3-AC3B-81C8-288A2DE442A9}"/>
              </a:ext>
            </a:extLst>
          </p:cNvPr>
          <p:cNvSpPr txBox="1"/>
          <p:nvPr/>
        </p:nvSpPr>
        <p:spPr>
          <a:xfrm>
            <a:off x="162017" y="6492875"/>
            <a:ext cx="106154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https://medium.com/@changshan/comparison-of-mcp-and-anp-what-kind-of-communication-protocol-do-agents-need-6298f4afda07</a:t>
            </a:r>
          </a:p>
        </p:txBody>
      </p:sp>
    </p:spTree>
    <p:extLst>
      <p:ext uri="{BB962C8B-B14F-4D97-AF65-F5344CB8AC3E}">
        <p14:creationId xmlns:p14="http://schemas.microsoft.com/office/powerpoint/2010/main" val="2373663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F96B7-8235-A2A0-696E-99F024186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ANP - Meta Protocol</a:t>
            </a:r>
            <a:endParaRPr lang="ko-KR" altLang="en-US" b="1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A89DC4-2AC7-B45A-AC8D-EA0566743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779477" cy="4351338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+mj-lt"/>
              </a:rPr>
              <a:t>1. Protocol Negotiation (</a:t>
            </a:r>
            <a:r>
              <a:rPr lang="ko-KR" altLang="en-US" sz="1600" dirty="0">
                <a:latin typeface="+mj-lt"/>
              </a:rPr>
              <a:t>프로토콜 협상</a:t>
            </a:r>
            <a:r>
              <a:rPr lang="en-US" altLang="ko-KR" sz="1600" dirty="0">
                <a:latin typeface="+mj-lt"/>
              </a:rPr>
              <a:t>)</a:t>
            </a:r>
          </a:p>
          <a:p>
            <a:pPr lvl="1"/>
            <a:r>
              <a:rPr lang="en-US" altLang="ko-KR" sz="1400" dirty="0">
                <a:latin typeface="+mj-lt"/>
              </a:rPr>
              <a:t>Agent A</a:t>
            </a:r>
            <a:r>
              <a:rPr lang="ko-KR" altLang="en-US" sz="1400" dirty="0">
                <a:latin typeface="+mj-lt"/>
              </a:rPr>
              <a:t>가 </a:t>
            </a:r>
            <a:r>
              <a:rPr lang="en-US" altLang="ko-KR" sz="1400" dirty="0" err="1">
                <a:latin typeface="+mj-lt"/>
              </a:rPr>
              <a:t>candidateProtocols</a:t>
            </a:r>
            <a:r>
              <a:rPr lang="ko-KR" altLang="en-US" sz="1400" dirty="0">
                <a:latin typeface="+mj-lt"/>
              </a:rPr>
              <a:t>를 제안</a:t>
            </a:r>
          </a:p>
          <a:p>
            <a:pPr lvl="1"/>
            <a:r>
              <a:rPr lang="en-US" altLang="ko-KR" sz="1400" dirty="0">
                <a:latin typeface="+mj-lt"/>
              </a:rPr>
              <a:t>Agent B</a:t>
            </a:r>
            <a:r>
              <a:rPr lang="ko-KR" altLang="en-US" sz="1400" dirty="0">
                <a:latin typeface="+mj-lt"/>
              </a:rPr>
              <a:t>가 </a:t>
            </a:r>
            <a:r>
              <a:rPr lang="en-US" altLang="ko-KR" sz="1400" dirty="0">
                <a:latin typeface="+mj-lt"/>
              </a:rPr>
              <a:t>modified </a:t>
            </a:r>
            <a:r>
              <a:rPr lang="ko-KR" altLang="en-US" sz="1400" dirty="0">
                <a:latin typeface="+mj-lt"/>
              </a:rPr>
              <a:t>또는 </a:t>
            </a:r>
            <a:r>
              <a:rPr lang="en-US" altLang="ko-KR" sz="1400" dirty="0">
                <a:latin typeface="+mj-lt"/>
              </a:rPr>
              <a:t>accepted </a:t>
            </a:r>
            <a:r>
              <a:rPr lang="ko-KR" altLang="en-US" sz="1400" dirty="0">
                <a:latin typeface="+mj-lt"/>
              </a:rPr>
              <a:t>응답</a:t>
            </a:r>
          </a:p>
          <a:p>
            <a:pPr lvl="1"/>
            <a:r>
              <a:rPr lang="ko-KR" altLang="en-US" sz="1400" dirty="0">
                <a:latin typeface="+mj-lt"/>
              </a:rPr>
              <a:t>필요 시 최대 </a:t>
            </a:r>
            <a:r>
              <a:rPr lang="en-US" altLang="ko-KR" sz="1400" dirty="0">
                <a:latin typeface="+mj-lt"/>
              </a:rPr>
              <a:t>10</a:t>
            </a:r>
            <a:r>
              <a:rPr lang="ko-KR" altLang="en-US" sz="1400" dirty="0">
                <a:latin typeface="+mj-lt"/>
              </a:rPr>
              <a:t>라운드 반복 협상 </a:t>
            </a:r>
            <a:r>
              <a:rPr lang="en-US" altLang="ko-KR" sz="1400" dirty="0">
                <a:latin typeface="+mj-lt"/>
              </a:rPr>
              <a:t>(update ↔ response)</a:t>
            </a:r>
          </a:p>
          <a:p>
            <a:r>
              <a:rPr lang="en-US" altLang="ko-KR" sz="1600" dirty="0">
                <a:latin typeface="+mj-lt"/>
              </a:rPr>
              <a:t>2. Code Generation (</a:t>
            </a:r>
            <a:r>
              <a:rPr lang="ko-KR" altLang="en-US" sz="1600" dirty="0">
                <a:latin typeface="+mj-lt"/>
              </a:rPr>
              <a:t>코드 자동 생성</a:t>
            </a:r>
            <a:r>
              <a:rPr lang="en-US" altLang="ko-KR" sz="1600" dirty="0">
                <a:latin typeface="+mj-lt"/>
              </a:rPr>
              <a:t>)</a:t>
            </a:r>
          </a:p>
          <a:p>
            <a:pPr lvl="1"/>
            <a:r>
              <a:rPr lang="ko-KR" altLang="en-US" sz="1400" dirty="0">
                <a:latin typeface="+mj-lt"/>
              </a:rPr>
              <a:t>각 </a:t>
            </a:r>
            <a:r>
              <a:rPr lang="en-US" altLang="ko-KR" sz="1400" dirty="0">
                <a:latin typeface="+mj-lt"/>
              </a:rPr>
              <a:t>Agent</a:t>
            </a:r>
            <a:r>
              <a:rPr lang="ko-KR" altLang="en-US" sz="1400" dirty="0">
                <a:latin typeface="+mj-lt"/>
              </a:rPr>
              <a:t>는 내부 </a:t>
            </a:r>
            <a:r>
              <a:rPr lang="en-US" altLang="ko-KR" sz="1400" dirty="0">
                <a:latin typeface="+mj-lt"/>
              </a:rPr>
              <a:t>AI Engine</a:t>
            </a:r>
            <a:r>
              <a:rPr lang="ko-KR" altLang="en-US" sz="1400" dirty="0">
                <a:latin typeface="+mj-lt"/>
              </a:rPr>
              <a:t>을 통해 협상된 프로토콜 처리용 코드를 자동 생성</a:t>
            </a:r>
          </a:p>
          <a:p>
            <a:pPr lvl="1"/>
            <a:r>
              <a:rPr lang="ko-KR" altLang="en-US" sz="1400" dirty="0">
                <a:latin typeface="+mj-lt"/>
              </a:rPr>
              <a:t>생성 완료 여부를 </a:t>
            </a:r>
            <a:r>
              <a:rPr lang="en-US" altLang="ko-KR" sz="1400" dirty="0" err="1">
                <a:latin typeface="+mj-lt"/>
              </a:rPr>
              <a:t>codeGeneration</a:t>
            </a:r>
            <a:r>
              <a:rPr lang="en-US" altLang="ko-KR" sz="1400" dirty="0">
                <a:latin typeface="+mj-lt"/>
              </a:rPr>
              <a:t>(generated) </a:t>
            </a:r>
            <a:r>
              <a:rPr lang="ko-KR" altLang="en-US" sz="1400" dirty="0">
                <a:latin typeface="+mj-lt"/>
              </a:rPr>
              <a:t>메시지로 확인</a:t>
            </a:r>
          </a:p>
          <a:p>
            <a:r>
              <a:rPr lang="en-US" altLang="ko-KR" sz="1600" dirty="0">
                <a:latin typeface="+mj-lt"/>
              </a:rPr>
              <a:t>3. Test Case Negotiation (</a:t>
            </a:r>
            <a:r>
              <a:rPr lang="ko-KR" altLang="en-US" sz="1600" dirty="0">
                <a:latin typeface="+mj-lt"/>
              </a:rPr>
              <a:t>테스트 케이스 협상</a:t>
            </a:r>
            <a:r>
              <a:rPr lang="en-US" altLang="ko-KR" sz="1600" dirty="0">
                <a:latin typeface="+mj-lt"/>
              </a:rPr>
              <a:t>) - </a:t>
            </a:r>
            <a:r>
              <a:rPr lang="ko-KR" altLang="en-US" sz="1600" dirty="0">
                <a:latin typeface="+mj-lt"/>
              </a:rPr>
              <a:t>선택</a:t>
            </a:r>
          </a:p>
          <a:p>
            <a:pPr lvl="1"/>
            <a:r>
              <a:rPr lang="ko-KR" altLang="en-US" sz="1400" dirty="0">
                <a:latin typeface="+mj-lt"/>
              </a:rPr>
              <a:t>프로토콜 상호운용성을 검증하기 위해 테스트 케이스 협상</a:t>
            </a:r>
          </a:p>
          <a:p>
            <a:pPr lvl="1"/>
            <a:r>
              <a:rPr lang="en-US" altLang="ko-KR" sz="1400" dirty="0" err="1">
                <a:latin typeface="+mj-lt"/>
              </a:rPr>
              <a:t>testCasesNegotiation</a:t>
            </a:r>
            <a:r>
              <a:rPr lang="en-US" altLang="ko-KR" sz="1400" dirty="0">
                <a:latin typeface="+mj-lt"/>
              </a:rPr>
              <a:t>() </a:t>
            </a:r>
            <a:r>
              <a:rPr lang="ko-KR" altLang="en-US" sz="1400" dirty="0">
                <a:latin typeface="+mj-lt"/>
              </a:rPr>
              <a:t>요청 → 수락 여부 응답</a:t>
            </a:r>
          </a:p>
          <a:p>
            <a:r>
              <a:rPr lang="en-US" altLang="ko-KR" sz="1600" dirty="0">
                <a:latin typeface="+mj-lt"/>
              </a:rPr>
              <a:t>4. Final Communication (</a:t>
            </a:r>
            <a:r>
              <a:rPr lang="ko-KR" altLang="en-US" sz="1600" dirty="0">
                <a:latin typeface="+mj-lt"/>
              </a:rPr>
              <a:t>최종 통신 수행</a:t>
            </a:r>
            <a:r>
              <a:rPr lang="en-US" altLang="ko-KR" sz="1600" dirty="0">
                <a:latin typeface="+mj-lt"/>
              </a:rPr>
              <a:t>)</a:t>
            </a:r>
          </a:p>
          <a:p>
            <a:pPr lvl="1"/>
            <a:r>
              <a:rPr lang="ko-KR" altLang="en-US" sz="1400" dirty="0">
                <a:latin typeface="+mj-lt"/>
              </a:rPr>
              <a:t>협상된 프로토콜에 따라 실제 메시지 전송 </a:t>
            </a:r>
            <a:r>
              <a:rPr lang="en-US" altLang="ko-KR" sz="1400" dirty="0">
                <a:latin typeface="+mj-lt"/>
              </a:rPr>
              <a:t>(</a:t>
            </a:r>
            <a:r>
              <a:rPr lang="en-US" altLang="ko-KR" sz="1400" dirty="0" err="1">
                <a:latin typeface="+mj-lt"/>
              </a:rPr>
              <a:t>applicationProtocolMessage</a:t>
            </a:r>
            <a:r>
              <a:rPr lang="en-US" altLang="ko-KR" sz="1400" dirty="0">
                <a:latin typeface="+mj-lt"/>
              </a:rPr>
              <a:t>(request/response))</a:t>
            </a:r>
            <a:endParaRPr lang="ko-KR" altLang="en-US" sz="1400" dirty="0">
              <a:latin typeface="+mj-lt"/>
            </a:endParaRPr>
          </a:p>
        </p:txBody>
      </p:sp>
      <p:pic>
        <p:nvPicPr>
          <p:cNvPr id="3074" name="Picture 2" descr="PlantUML Diagram">
            <a:extLst>
              <a:ext uri="{FF2B5EF4-FFF2-40B4-BE49-F238E27FC236}">
                <a16:creationId xmlns:a16="http://schemas.microsoft.com/office/drawing/2014/main" id="{009E48A7-0D00-A8B9-27D7-9C0365017BD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349" y="1825625"/>
            <a:ext cx="369330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75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EB2D9B-D71F-B304-EB8E-D6DE74EBE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9107" y="51325"/>
            <a:ext cx="10173786" cy="646453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D422CD-B649-C16D-F167-4316C33E2EC1}"/>
              </a:ext>
            </a:extLst>
          </p:cNvPr>
          <p:cNvSpPr txBox="1"/>
          <p:nvPr/>
        </p:nvSpPr>
        <p:spPr>
          <a:xfrm>
            <a:off x="62070" y="6560454"/>
            <a:ext cx="60949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https://arxiv.org/abs/2504.16736</a:t>
            </a:r>
          </a:p>
        </p:txBody>
      </p:sp>
    </p:spTree>
    <p:extLst>
      <p:ext uri="{BB962C8B-B14F-4D97-AF65-F5344CB8AC3E}">
        <p14:creationId xmlns:p14="http://schemas.microsoft.com/office/powerpoint/2010/main" val="431780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322F0-7FD5-475A-5336-9B50A275D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ANP</a:t>
            </a:r>
            <a:endParaRPr lang="ko-KR" alt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01D86E-AF61-F097-8EF7-95C8926BF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9507" y="1541540"/>
            <a:ext cx="6332986" cy="4351338"/>
          </a:xfrm>
        </p:spPr>
      </p:pic>
    </p:spTree>
    <p:extLst>
      <p:ext uri="{BB962C8B-B14F-4D97-AF65-F5344CB8AC3E}">
        <p14:creationId xmlns:p14="http://schemas.microsoft.com/office/powerpoint/2010/main" val="2439597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B5F0-5378-E619-431C-A67FAEE39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Agora</a:t>
            </a:r>
            <a:endParaRPr lang="ko-KR" alt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9802A-6762-BCA1-2129-43D36E2F8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제안 주체</a:t>
            </a:r>
            <a:r>
              <a:rPr lang="en-US" altLang="ko-KR" sz="2000" dirty="0"/>
              <a:t>: Oxford </a:t>
            </a:r>
            <a:r>
              <a:rPr lang="ko-KR" altLang="en-US" sz="2000" dirty="0"/>
              <a:t>연구팀 </a:t>
            </a:r>
            <a:r>
              <a:rPr lang="en-US" altLang="ko-KR" sz="2000" dirty="0"/>
              <a:t>(Marro et al., 2024)</a:t>
            </a:r>
          </a:p>
          <a:p>
            <a:r>
              <a:rPr lang="ko-KR" altLang="en-US" sz="2000" dirty="0"/>
              <a:t>핵심 아이디어</a:t>
            </a:r>
            <a:r>
              <a:rPr lang="en-US" altLang="ko-KR" sz="2000" dirty="0"/>
              <a:t>: </a:t>
            </a:r>
          </a:p>
          <a:p>
            <a:pPr lvl="1"/>
            <a:r>
              <a:rPr lang="en-US" altLang="ko-KR" sz="1600" dirty="0"/>
              <a:t>LLM </a:t>
            </a:r>
            <a:r>
              <a:rPr lang="ko-KR" altLang="en-US" sz="1600" dirty="0"/>
              <a:t>기반 에이전트들이 자연어로 상호 협상하며</a:t>
            </a:r>
            <a:r>
              <a:rPr lang="en-US" altLang="ko-KR" sz="1600" dirty="0"/>
              <a:t>,</a:t>
            </a:r>
          </a:p>
          <a:p>
            <a:pPr lvl="1"/>
            <a:r>
              <a:rPr lang="ko-KR" altLang="en-US" sz="1600" dirty="0"/>
              <a:t>점진적으로 구조화된 통신 프로토콜</a:t>
            </a:r>
            <a:r>
              <a:rPr lang="en-US" altLang="ko-KR" sz="1600" dirty="0"/>
              <a:t>(JSON, </a:t>
            </a:r>
            <a:r>
              <a:rPr lang="ko-KR" altLang="en-US" sz="1600" dirty="0"/>
              <a:t>코드</a:t>
            </a:r>
            <a:r>
              <a:rPr lang="en-US" altLang="ko-KR" sz="1600" dirty="0"/>
              <a:t>)</a:t>
            </a:r>
            <a:r>
              <a:rPr lang="ko-KR" altLang="en-US" sz="1600" dirty="0"/>
              <a:t>을 스스로 생성</a:t>
            </a:r>
            <a:r>
              <a:rPr lang="en-US" altLang="ko-KR" sz="1600" dirty="0"/>
              <a:t>·</a:t>
            </a:r>
            <a:r>
              <a:rPr lang="ko-KR" altLang="en-US" sz="1600" dirty="0"/>
              <a:t>사용하는 </a:t>
            </a:r>
            <a:r>
              <a:rPr lang="ko-KR" altLang="en-US" sz="1600" dirty="0" err="1"/>
              <a:t>탈중앙</a:t>
            </a:r>
            <a:r>
              <a:rPr lang="ko-KR" altLang="en-US" sz="1600" dirty="0"/>
              <a:t> 메타 프로토콜</a:t>
            </a:r>
            <a:endParaRPr lang="en-US" altLang="ko-KR" sz="1600" dirty="0"/>
          </a:p>
          <a:p>
            <a:r>
              <a:rPr lang="ko-KR" altLang="en-US" sz="2000" dirty="0"/>
              <a:t>작동 방식 </a:t>
            </a:r>
            <a:r>
              <a:rPr lang="en-US" altLang="ko-KR" sz="2000" dirty="0"/>
              <a:t>(3</a:t>
            </a:r>
            <a:r>
              <a:rPr lang="ko-KR" altLang="en-US" sz="2000" dirty="0"/>
              <a:t>단계 통신 흐름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1600" dirty="0"/>
              <a:t>자연어 협상 </a:t>
            </a:r>
            <a:r>
              <a:rPr lang="en-US" altLang="ko-KR" sz="1600" dirty="0">
                <a:sym typeface="Wingdings" pitchFamily="2" charset="2"/>
              </a:rPr>
              <a:t></a:t>
            </a:r>
            <a:r>
              <a:rPr lang="ko-KR" altLang="en-US" sz="1600" dirty="0">
                <a:sym typeface="Wingdings" pitchFamily="2" charset="2"/>
              </a:rPr>
              <a:t> </a:t>
            </a:r>
            <a:r>
              <a:rPr lang="ko-KR" altLang="en-US" sz="1600" dirty="0"/>
              <a:t>드문</a:t>
            </a:r>
            <a:r>
              <a:rPr lang="en-US" altLang="ko-KR" sz="1600" dirty="0"/>
              <a:t>·</a:t>
            </a:r>
            <a:r>
              <a:rPr lang="ko-KR" altLang="en-US" sz="1600" dirty="0"/>
              <a:t>복잡한 요청 시</a:t>
            </a:r>
            <a:r>
              <a:rPr lang="en-US" altLang="ko-KR" sz="1600" dirty="0"/>
              <a:t>, </a:t>
            </a:r>
            <a:r>
              <a:rPr lang="ko-KR" altLang="en-US" sz="1600" dirty="0"/>
              <a:t>자연어로 의도 공유 및 요구 협상</a:t>
            </a:r>
          </a:p>
          <a:p>
            <a:pPr lvl="1"/>
            <a:r>
              <a:rPr lang="ko-KR" altLang="en-US" sz="1600" dirty="0"/>
              <a:t>프로토콜 동의 </a:t>
            </a:r>
            <a:r>
              <a:rPr lang="en-US" altLang="ko-KR" sz="1600" dirty="0">
                <a:sym typeface="Wingdings" pitchFamily="2" charset="2"/>
              </a:rPr>
              <a:t></a:t>
            </a:r>
            <a:r>
              <a:rPr lang="ko-KR" altLang="en-US" sz="1600" dirty="0">
                <a:sym typeface="Wingdings" pitchFamily="2" charset="2"/>
              </a:rPr>
              <a:t> </a:t>
            </a:r>
            <a:r>
              <a:rPr lang="en-US" altLang="ko-KR" sz="1600" dirty="0"/>
              <a:t>LLM</a:t>
            </a:r>
            <a:r>
              <a:rPr lang="ko-KR" altLang="en-US" sz="1600" dirty="0"/>
              <a:t>이 </a:t>
            </a:r>
            <a:r>
              <a:rPr lang="en-US" altLang="ko-KR" sz="1600" dirty="0"/>
              <a:t>JSON schema, OpenAPI </a:t>
            </a:r>
            <a:r>
              <a:rPr lang="ko-KR" altLang="en-US" sz="1600" dirty="0"/>
              <a:t>등 구조화된 </a:t>
            </a:r>
            <a:r>
              <a:rPr lang="en-US" altLang="ko-KR" sz="1600" dirty="0"/>
              <a:t>routine </a:t>
            </a:r>
            <a:r>
              <a:rPr lang="ko-KR" altLang="en-US" sz="1600" dirty="0"/>
              <a:t>생성</a:t>
            </a:r>
          </a:p>
          <a:p>
            <a:pPr lvl="1"/>
            <a:r>
              <a:rPr lang="ko-KR" altLang="en-US" sz="1600" dirty="0"/>
              <a:t>빠른 실행 </a:t>
            </a:r>
            <a:r>
              <a:rPr lang="en-US" altLang="ko-KR" sz="1600" dirty="0">
                <a:sym typeface="Wingdings" pitchFamily="2" charset="2"/>
              </a:rPr>
              <a:t></a:t>
            </a:r>
            <a:r>
              <a:rPr lang="ko-KR" altLang="en-US" sz="1600" dirty="0">
                <a:sym typeface="Wingdings" pitchFamily="2" charset="2"/>
              </a:rPr>
              <a:t> </a:t>
            </a:r>
            <a:r>
              <a:rPr lang="ko-KR" altLang="en-US" sz="1600" dirty="0"/>
              <a:t>자주 쓰는 작업은 </a:t>
            </a:r>
            <a:r>
              <a:rPr lang="en-US" altLang="ko-KR" sz="1600" dirty="0"/>
              <a:t>agreed routine</a:t>
            </a:r>
            <a:r>
              <a:rPr lang="ko-KR" altLang="en-US" sz="1600" dirty="0" err="1"/>
              <a:t>으로</a:t>
            </a:r>
            <a:r>
              <a:rPr lang="ko-KR" altLang="en-US" sz="1600" dirty="0"/>
              <a:t> 직접 실행 </a:t>
            </a:r>
            <a:r>
              <a:rPr lang="en-US" altLang="ko-KR" sz="1600" dirty="0"/>
              <a:t>(</a:t>
            </a:r>
            <a:r>
              <a:rPr lang="ko-KR" altLang="en-US" sz="1600" dirty="0"/>
              <a:t>토큰 절약</a:t>
            </a:r>
            <a:r>
              <a:rPr lang="en-US" altLang="ko-KR" sz="1600" dirty="0"/>
              <a:t>)</a:t>
            </a:r>
          </a:p>
          <a:p>
            <a:r>
              <a:rPr lang="ko-KR" altLang="en-US" sz="2000" dirty="0"/>
              <a:t>장점</a:t>
            </a:r>
          </a:p>
          <a:p>
            <a:pPr lvl="1"/>
            <a:r>
              <a:rPr lang="ko-KR" altLang="en-US" sz="1600" dirty="0" err="1"/>
              <a:t>탈중앙</a:t>
            </a:r>
            <a:r>
              <a:rPr lang="ko-KR" altLang="en-US" sz="1600" dirty="0"/>
              <a:t> 구조</a:t>
            </a:r>
            <a:r>
              <a:rPr lang="en-US" altLang="ko-KR" sz="1600" dirty="0"/>
              <a:t>,</a:t>
            </a:r>
            <a:r>
              <a:rPr lang="ko-KR" altLang="en-US" sz="1600" dirty="0"/>
              <a:t> 유연성 </a:t>
            </a:r>
            <a:r>
              <a:rPr lang="en-US" altLang="ko-KR" sz="1600" dirty="0"/>
              <a:t>+ </a:t>
            </a:r>
            <a:r>
              <a:rPr lang="ko-KR" altLang="en-US" sz="1600" dirty="0"/>
              <a:t>효율성</a:t>
            </a:r>
            <a:r>
              <a:rPr lang="en-US" altLang="ko-KR" sz="1600" dirty="0"/>
              <a:t>,</a:t>
            </a:r>
            <a:r>
              <a:rPr lang="ko-KR" altLang="en-US" sz="1600" dirty="0"/>
              <a:t> 비용 절감 효과</a:t>
            </a:r>
          </a:p>
          <a:p>
            <a:r>
              <a:rPr lang="ko-KR" altLang="en-US" sz="2000" dirty="0"/>
              <a:t>도전 과제</a:t>
            </a:r>
          </a:p>
          <a:p>
            <a:pPr lvl="1"/>
            <a:r>
              <a:rPr lang="en-US" altLang="ko-KR" sz="1600" dirty="0"/>
              <a:t>LLM </a:t>
            </a:r>
            <a:r>
              <a:rPr lang="ko-KR" altLang="en-US" sz="1600" dirty="0"/>
              <a:t>성능 의존성</a:t>
            </a:r>
            <a:r>
              <a:rPr lang="en-US" altLang="ko-KR" sz="1600" dirty="0"/>
              <a:t>,</a:t>
            </a:r>
            <a:r>
              <a:rPr lang="ko-KR" altLang="en-US" sz="1600" dirty="0"/>
              <a:t> 표준 부재</a:t>
            </a:r>
            <a:r>
              <a:rPr lang="en-US" altLang="ko-KR" sz="1600" dirty="0"/>
              <a:t>,</a:t>
            </a:r>
            <a:r>
              <a:rPr lang="ko-KR" altLang="en-US" sz="1600" dirty="0"/>
              <a:t> 상용화 준비 부족</a:t>
            </a:r>
          </a:p>
        </p:txBody>
      </p:sp>
    </p:spTree>
    <p:extLst>
      <p:ext uri="{BB962C8B-B14F-4D97-AF65-F5344CB8AC3E}">
        <p14:creationId xmlns:p14="http://schemas.microsoft.com/office/powerpoint/2010/main" val="2436682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0691F1CD-FE5C-75DB-B62B-908C4D1A4B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22264" y="1690688"/>
            <a:ext cx="6269736" cy="4171013"/>
          </a:xfr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28939443-B552-4029-B196-D67B2EC9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Agora</a:t>
            </a:r>
            <a:endParaRPr lang="ko-KR" altLang="en-US" b="1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951FAD8-7CB8-4FA7-29F9-B618E7C891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1600" dirty="0">
                <a:latin typeface="+mj-lt"/>
              </a:rPr>
              <a:t>자연어 기반 초기 통신 </a:t>
            </a:r>
            <a:r>
              <a:rPr lang="en-US" altLang="ko-KR" sz="1600" dirty="0">
                <a:latin typeface="+mj-lt"/>
              </a:rPr>
              <a:t>: </a:t>
            </a:r>
            <a:r>
              <a:rPr lang="ko-KR" altLang="en-US" sz="1600" dirty="0">
                <a:latin typeface="+mj-lt"/>
              </a:rPr>
              <a:t>두 에이전트</a:t>
            </a:r>
            <a:r>
              <a:rPr lang="en-US" altLang="ko-KR" sz="1600" dirty="0">
                <a:latin typeface="+mj-lt"/>
              </a:rPr>
              <a:t>(A, B)</a:t>
            </a:r>
            <a:r>
              <a:rPr lang="ko-KR" altLang="en-US" sz="1600" dirty="0">
                <a:latin typeface="+mj-lt"/>
              </a:rPr>
              <a:t>는 자연어를 사용해 질의와 응답을 수행하며</a:t>
            </a:r>
            <a:r>
              <a:rPr lang="en-US" altLang="ko-KR" sz="1600" dirty="0">
                <a:latin typeface="+mj-lt"/>
              </a:rPr>
              <a:t>, </a:t>
            </a:r>
            <a:r>
              <a:rPr lang="ko-KR" altLang="en-US" sz="1600" dirty="0">
                <a:latin typeface="+mj-lt"/>
              </a:rPr>
              <a:t>내부 </a:t>
            </a:r>
            <a:r>
              <a:rPr lang="en-US" altLang="ko-KR" sz="1600" dirty="0">
                <a:latin typeface="+mj-lt"/>
              </a:rPr>
              <a:t>LLM</a:t>
            </a:r>
            <a:r>
              <a:rPr lang="ko-KR" altLang="en-US" sz="1600" dirty="0">
                <a:latin typeface="+mj-lt"/>
              </a:rPr>
              <a:t>이 이를 처리합니다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1600" dirty="0">
                <a:latin typeface="+mj-lt"/>
              </a:rPr>
              <a:t>Protocol Document(PD) </a:t>
            </a:r>
            <a:r>
              <a:rPr lang="ko-KR" altLang="en-US" sz="1600" dirty="0">
                <a:latin typeface="+mj-lt"/>
              </a:rPr>
              <a:t>협상 </a:t>
            </a:r>
            <a:r>
              <a:rPr lang="en-US" altLang="ko-KR" sz="1600" dirty="0">
                <a:latin typeface="+mj-lt"/>
              </a:rPr>
              <a:t>: </a:t>
            </a:r>
            <a:r>
              <a:rPr lang="ko-KR" altLang="en-US" sz="1600" dirty="0">
                <a:latin typeface="+mj-lt"/>
              </a:rPr>
              <a:t>반복되는 통신 비용을 줄이기 위해</a:t>
            </a:r>
            <a:r>
              <a:rPr lang="en-US" altLang="ko-KR" sz="1600" dirty="0">
                <a:latin typeface="+mj-lt"/>
              </a:rPr>
              <a:t>, </a:t>
            </a:r>
            <a:r>
              <a:rPr lang="ko-KR" altLang="en-US" sz="1600" dirty="0">
                <a:latin typeface="+mj-lt"/>
              </a:rPr>
              <a:t>에이전트 간 협상을 통해 통신 형식</a:t>
            </a:r>
            <a:r>
              <a:rPr lang="en-US" altLang="ko-KR" sz="1600" dirty="0">
                <a:latin typeface="+mj-lt"/>
              </a:rPr>
              <a:t>(PD)</a:t>
            </a:r>
            <a:r>
              <a:rPr lang="ko-KR" altLang="en-US" sz="1600" dirty="0">
                <a:latin typeface="+mj-lt"/>
              </a:rPr>
              <a:t>을 정의합니다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1600" dirty="0">
                <a:latin typeface="+mj-lt"/>
              </a:rPr>
              <a:t>루틴 생성 및 저장 </a:t>
            </a:r>
            <a:r>
              <a:rPr lang="en-US" altLang="ko-KR" sz="1600" dirty="0">
                <a:latin typeface="+mj-lt"/>
              </a:rPr>
              <a:t>: </a:t>
            </a:r>
            <a:r>
              <a:rPr lang="ko-KR" altLang="en-US" sz="1600" dirty="0">
                <a:latin typeface="+mj-lt"/>
              </a:rPr>
              <a:t>각 에이전트는 내부 </a:t>
            </a:r>
            <a:r>
              <a:rPr lang="en-US" altLang="ko-KR" sz="1600" dirty="0">
                <a:latin typeface="+mj-lt"/>
              </a:rPr>
              <a:t>LLM</a:t>
            </a:r>
            <a:r>
              <a:rPr lang="ko-KR" altLang="en-US" sz="1600" dirty="0">
                <a:latin typeface="+mj-lt"/>
              </a:rPr>
              <a:t>을 사용해 </a:t>
            </a:r>
            <a:r>
              <a:rPr lang="en-US" altLang="ko-KR" sz="1600" dirty="0">
                <a:latin typeface="+mj-lt"/>
              </a:rPr>
              <a:t>PD </a:t>
            </a:r>
            <a:r>
              <a:rPr lang="ko-KR" altLang="en-US" sz="1600" dirty="0">
                <a:latin typeface="+mj-lt"/>
              </a:rPr>
              <a:t>기반의 구조화 루틴을 자동 생성하고 저장합니다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1600" dirty="0">
                <a:latin typeface="+mj-lt"/>
              </a:rPr>
              <a:t>구조화된 통신 전환 </a:t>
            </a:r>
            <a:r>
              <a:rPr lang="en-US" altLang="ko-KR" sz="1600" dirty="0">
                <a:latin typeface="+mj-lt"/>
              </a:rPr>
              <a:t>: </a:t>
            </a:r>
            <a:r>
              <a:rPr lang="ko-KR" altLang="en-US" sz="1600" dirty="0">
                <a:latin typeface="+mj-lt"/>
              </a:rPr>
              <a:t>이후부터는 자연어 대신 </a:t>
            </a:r>
            <a:r>
              <a:rPr lang="en-US" altLang="ko-KR" sz="1600" dirty="0">
                <a:latin typeface="+mj-lt"/>
              </a:rPr>
              <a:t>JSON </a:t>
            </a:r>
            <a:r>
              <a:rPr lang="ko-KR" altLang="en-US" sz="1600" dirty="0">
                <a:latin typeface="+mj-lt"/>
              </a:rPr>
              <a:t>등 구조화된 형식으로 통신하며</a:t>
            </a:r>
            <a:r>
              <a:rPr lang="en-US" altLang="ko-KR" sz="1600" dirty="0">
                <a:latin typeface="+mj-lt"/>
              </a:rPr>
              <a:t>, LLM </a:t>
            </a:r>
            <a:r>
              <a:rPr lang="ko-KR" altLang="en-US" sz="1600" dirty="0">
                <a:latin typeface="+mj-lt"/>
              </a:rPr>
              <a:t>호출 없이 빠르게 처리됩니다</a:t>
            </a:r>
            <a:r>
              <a:rPr lang="en-US" altLang="ko-KR" sz="1600" dirty="0">
                <a:latin typeface="+mj-lt"/>
              </a:rPr>
              <a:t>.</a:t>
            </a:r>
            <a:endParaRPr lang="ko-KR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7033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27AC1-1FD4-CDB3-5E1E-D747947B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Agora</a:t>
            </a:r>
            <a:endParaRPr lang="ko-KR" alt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CAE2D4-608E-D3DB-AB45-108ABAE2A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8247" y="1825625"/>
            <a:ext cx="6255506" cy="4351338"/>
          </a:xfrm>
        </p:spPr>
      </p:pic>
    </p:spTree>
    <p:extLst>
      <p:ext uri="{BB962C8B-B14F-4D97-AF65-F5344CB8AC3E}">
        <p14:creationId xmlns:p14="http://schemas.microsoft.com/office/powerpoint/2010/main" val="511888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4DD41-7EA5-1BED-A268-51692FC3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MCP/A2A/ANP/Agora</a:t>
            </a:r>
            <a:endParaRPr lang="ko-KR" alt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829124-155D-ADD8-7D52-75AADE55C4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845" y="1690688"/>
            <a:ext cx="5257801" cy="4170515"/>
          </a:xfrm>
        </p:spPr>
      </p:pic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1E99AF34-A3EE-3329-FBD4-6A139F8F7C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7797325"/>
              </p:ext>
            </p:extLst>
          </p:nvPr>
        </p:nvGraphicFramePr>
        <p:xfrm>
          <a:off x="973013" y="1854287"/>
          <a:ext cx="5210911" cy="392700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13362">
                  <a:extLst>
                    <a:ext uri="{9D8B030D-6E8A-4147-A177-3AD203B41FA5}">
                      <a16:colId xmlns:a16="http://schemas.microsoft.com/office/drawing/2014/main" val="155981853"/>
                    </a:ext>
                  </a:extLst>
                </a:gridCol>
                <a:gridCol w="1010341">
                  <a:extLst>
                    <a:ext uri="{9D8B030D-6E8A-4147-A177-3AD203B41FA5}">
                      <a16:colId xmlns:a16="http://schemas.microsoft.com/office/drawing/2014/main" val="922462477"/>
                    </a:ext>
                  </a:extLst>
                </a:gridCol>
                <a:gridCol w="1132806">
                  <a:extLst>
                    <a:ext uri="{9D8B030D-6E8A-4147-A177-3AD203B41FA5}">
                      <a16:colId xmlns:a16="http://schemas.microsoft.com/office/drawing/2014/main" val="720231707"/>
                    </a:ext>
                  </a:extLst>
                </a:gridCol>
                <a:gridCol w="1172609">
                  <a:extLst>
                    <a:ext uri="{9D8B030D-6E8A-4147-A177-3AD203B41FA5}">
                      <a16:colId xmlns:a16="http://schemas.microsoft.com/office/drawing/2014/main" val="1576661939"/>
                    </a:ext>
                  </a:extLst>
                </a:gridCol>
                <a:gridCol w="1181793">
                  <a:extLst>
                    <a:ext uri="{9D8B030D-6E8A-4147-A177-3AD203B41FA5}">
                      <a16:colId xmlns:a16="http://schemas.microsoft.com/office/drawing/2014/main" val="3392999827"/>
                    </a:ext>
                  </a:extLst>
                </a:gridCol>
              </a:tblGrid>
              <a:tr h="40425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/>
                        <a:t>항목</a:t>
                      </a:r>
                    </a:p>
                  </a:txBody>
                  <a:tcPr marL="63990" marR="63990" marT="31995" marB="3199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MCP</a:t>
                      </a:r>
                    </a:p>
                  </a:txBody>
                  <a:tcPr marL="63990" marR="63990" marT="31995" marB="3199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A2A</a:t>
                      </a:r>
                    </a:p>
                  </a:txBody>
                  <a:tcPr marL="63990" marR="63990" marT="31995" marB="3199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ANP</a:t>
                      </a:r>
                      <a:endParaRPr lang="en-US" altLang="ko-KR" sz="1100" b="1" dirty="0"/>
                    </a:p>
                  </a:txBody>
                  <a:tcPr marL="63990" marR="63990" marT="31995" marB="3199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Agora</a:t>
                      </a:r>
                    </a:p>
                  </a:txBody>
                  <a:tcPr marL="63990" marR="63990" marT="31995" marB="3199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669136"/>
                  </a:ext>
                </a:extLst>
              </a:tr>
              <a:tr h="5775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/>
                        <a:t>제안 주체</a:t>
                      </a:r>
                      <a:endParaRPr lang="ko-KR" altLang="en-US" sz="100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Anthropic (2024)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Google (2025)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중국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오픈소스 커뮤니티 주도 </a:t>
                      </a:r>
                      <a:r>
                        <a:rPr lang="en-US" altLang="ko-KR" sz="1000" dirty="0"/>
                        <a:t>(BAAI  2024)</a:t>
                      </a:r>
                      <a:endParaRPr lang="ko-KR" altLang="en-US" sz="100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Oxford </a:t>
                      </a:r>
                      <a:r>
                        <a:rPr lang="ko-KR" altLang="en-US" sz="1000" dirty="0"/>
                        <a:t>대학 연구팀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sz="1000" dirty="0"/>
                        <a:t>Samuele Marro </a:t>
                      </a:r>
                      <a:r>
                        <a:rPr lang="ko-KR" altLang="en-US" sz="1000" dirty="0"/>
                        <a:t>외</a:t>
                      </a:r>
                      <a:r>
                        <a:rPr lang="en-US" altLang="ko-KR" sz="1000" dirty="0"/>
                        <a:t>, 2024)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3148650954"/>
                  </a:ext>
                </a:extLst>
              </a:tr>
              <a:tr h="924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/>
                        <a:t>목적</a:t>
                      </a:r>
                      <a:endParaRPr lang="ko-KR" altLang="en-US" sz="100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LLM ↔ </a:t>
                      </a:r>
                      <a:r>
                        <a:rPr lang="ko-KR" altLang="en-US" sz="1000" dirty="0"/>
                        <a:t>외부 도구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리소스 연동 구조의 표준화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다수 에이전트가 복잡한 작업을 분담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협업할 수 있는 통신 프로토콜 제공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이기종 </a:t>
                      </a:r>
                      <a:r>
                        <a:rPr lang="en-US" altLang="ko-KR" sz="1000" dirty="0"/>
                        <a:t>Agent </a:t>
                      </a:r>
                      <a:r>
                        <a:rPr lang="ko-KR" altLang="en-US" sz="1000" dirty="0"/>
                        <a:t>간 </a:t>
                      </a:r>
                      <a:r>
                        <a:rPr lang="ko-KR" altLang="en-US" sz="1000" dirty="0" err="1"/>
                        <a:t>탈중앙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인터넷급 상호작용 지원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자연어 요청을 </a:t>
                      </a:r>
                      <a:r>
                        <a:rPr lang="en-US" altLang="ko-KR" sz="1000" dirty="0"/>
                        <a:t>Agent </a:t>
                      </a:r>
                      <a:r>
                        <a:rPr lang="ko-KR" altLang="en-US" sz="1000" dirty="0"/>
                        <a:t>간 프로토콜로 자동 변환하여 협업 효율성 극대화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1092772376"/>
                  </a:ext>
                </a:extLst>
              </a:tr>
              <a:tr h="924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/>
                        <a:t>핵심 구성</a:t>
                      </a:r>
                      <a:endParaRPr lang="ko-KR" altLang="en-US" sz="100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Host–Client–Server–Resource </a:t>
                      </a:r>
                      <a:r>
                        <a:rPr lang="ko-KR" altLang="en-US" sz="1000"/>
                        <a:t>계층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JSON-RPC + SSE </a:t>
                      </a:r>
                      <a:r>
                        <a:rPr lang="ko-KR" altLang="en-US" sz="1000" dirty="0"/>
                        <a:t>기반 비동기 </a:t>
                      </a:r>
                      <a:r>
                        <a:rPr lang="ko-KR" altLang="en-US" sz="1000" dirty="0" err="1"/>
                        <a:t>통신에이전트</a:t>
                      </a:r>
                      <a:r>
                        <a:rPr lang="ko-KR" altLang="en-US" sz="1000" dirty="0"/>
                        <a:t> 직접 통신 </a:t>
                      </a:r>
                      <a:r>
                        <a:rPr lang="en-US" altLang="ko-KR" sz="1000" dirty="0"/>
                        <a:t>+ </a:t>
                      </a:r>
                      <a:r>
                        <a:rPr lang="ko-KR" altLang="en-US" sz="1000" dirty="0"/>
                        <a:t>인증</a:t>
                      </a:r>
                      <a:r>
                        <a:rPr lang="en-US" altLang="ko-KR" sz="1000" dirty="0"/>
                        <a:t>·</a:t>
                      </a:r>
                      <a:r>
                        <a:rPr lang="ko-KR" altLang="en-US" sz="1000" dirty="0"/>
                        <a:t>보안 설계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DID </a:t>
                      </a:r>
                      <a:r>
                        <a:rPr lang="ko-KR" altLang="en-US" sz="1000" dirty="0"/>
                        <a:t>기반 분산 인증 </a:t>
                      </a:r>
                      <a:r>
                        <a:rPr lang="en-US" altLang="ko-KR" sz="1000" dirty="0"/>
                        <a:t>+ Meta Protocol </a:t>
                      </a:r>
                      <a:r>
                        <a:rPr lang="ko-KR" altLang="en-US" sz="1000" dirty="0"/>
                        <a:t>협상 </a:t>
                      </a:r>
                      <a:r>
                        <a:rPr lang="en-US" altLang="ko-KR" sz="1000" dirty="0"/>
                        <a:t>+ App Layer </a:t>
                      </a:r>
                      <a:r>
                        <a:rPr lang="ko-KR" altLang="en-US" sz="1000" dirty="0"/>
                        <a:t>기능 명세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Protocol Document(PD) </a:t>
                      </a:r>
                      <a:r>
                        <a:rPr lang="ko-KR" altLang="en-US" sz="1000" dirty="0"/>
                        <a:t>기반 </a:t>
                      </a:r>
                      <a:r>
                        <a:rPr lang="en-US" altLang="ko-KR" sz="1000" dirty="0"/>
                        <a:t>NL ↔ </a:t>
                      </a:r>
                      <a:r>
                        <a:rPr lang="ko-KR" altLang="en-US" sz="1000" dirty="0"/>
                        <a:t>구조화 통신 자동 변환 및 학습 가능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3855528798"/>
                  </a:ext>
                </a:extLst>
              </a:tr>
              <a:tr h="109725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/>
                        <a:t>장점</a:t>
                      </a:r>
                      <a:r>
                        <a:rPr lang="en-US" altLang="ko-KR" sz="1000" b="1" dirty="0"/>
                        <a:t>/</a:t>
                      </a:r>
                      <a:r>
                        <a:rPr lang="ko-KR" altLang="en-US" sz="1000" b="1" dirty="0"/>
                        <a:t>특징</a:t>
                      </a:r>
                      <a:endParaRPr lang="ko-KR" altLang="en-US" sz="1000" dirty="0"/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도구 접근 방식의 통일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보안성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다양한 자원 연동 지원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멀티모달 메시지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추적</a:t>
                      </a:r>
                      <a:r>
                        <a:rPr lang="en-US" altLang="ko-KR" sz="1000"/>
                        <a:t>/</a:t>
                      </a:r>
                      <a:r>
                        <a:rPr lang="ko-KR" altLang="en-US" sz="1000"/>
                        <a:t>보안</a:t>
                      </a:r>
                      <a:r>
                        <a:rPr lang="en-US" altLang="ko-KR" sz="1000"/>
                        <a:t>/</a:t>
                      </a:r>
                      <a:r>
                        <a:rPr lang="ko-KR" altLang="en-US" sz="1000"/>
                        <a:t>확장성 고려한 엔터프라이즈 적합 구조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분산 신원 기반 협상 가능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미래 </a:t>
                      </a:r>
                      <a:r>
                        <a:rPr lang="en-US" altLang="ko-KR" sz="1000" dirty="0"/>
                        <a:t>Agent </a:t>
                      </a:r>
                      <a:r>
                        <a:rPr lang="ko-KR" altLang="en-US" sz="1000" dirty="0"/>
                        <a:t>인터넷 기반으로 설계됨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에이전트 간 자율 협상 </a:t>
                      </a:r>
                      <a:r>
                        <a:rPr lang="en-US" altLang="ko-KR" sz="1000" dirty="0"/>
                        <a:t>+ </a:t>
                      </a:r>
                      <a:r>
                        <a:rPr lang="ko-KR" altLang="en-US" sz="1000" dirty="0"/>
                        <a:t>상황 적응형 루틴 생성</a:t>
                      </a:r>
                      <a:r>
                        <a:rPr lang="en-US" altLang="ko-KR" sz="1000" dirty="0"/>
                        <a:t>, Emergent Behavior </a:t>
                      </a:r>
                      <a:r>
                        <a:rPr lang="ko-KR" altLang="en-US" sz="1000" dirty="0"/>
                        <a:t>유도 가능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3883811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1302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FE11-7AC3-711F-7303-322E4683E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마무리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79F43-7044-BA79-9916-F919A3995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왜 </a:t>
            </a:r>
            <a:r>
              <a:rPr lang="en-US" altLang="ko-KR" b="1" dirty="0"/>
              <a:t>Agent Protocol</a:t>
            </a:r>
            <a:r>
              <a:rPr lang="ko-KR" altLang="en-US" b="1" dirty="0"/>
              <a:t>인가</a:t>
            </a:r>
            <a:r>
              <a:rPr lang="en-US" altLang="ko-KR" b="1" dirty="0"/>
              <a:t>?</a:t>
            </a:r>
          </a:p>
          <a:p>
            <a:pPr lvl="1"/>
            <a:r>
              <a:rPr lang="en-US" altLang="ko-KR" dirty="0"/>
              <a:t>AI </a:t>
            </a:r>
            <a:r>
              <a:rPr lang="ko-KR" altLang="en-US" dirty="0"/>
              <a:t>에이전트는 다양한 산업에 확산 중</a:t>
            </a:r>
          </a:p>
          <a:p>
            <a:pPr lvl="1"/>
            <a:r>
              <a:rPr lang="ko-KR" altLang="en-US" dirty="0"/>
              <a:t>하지만 </a:t>
            </a:r>
            <a:r>
              <a:rPr lang="ko-KR" altLang="en-US" b="1" dirty="0"/>
              <a:t>도구</a:t>
            </a:r>
            <a:r>
              <a:rPr lang="en-US" altLang="ko-KR" b="1" dirty="0"/>
              <a:t>·</a:t>
            </a:r>
            <a:r>
              <a:rPr lang="ko-KR" altLang="en-US" b="1" dirty="0"/>
              <a:t>데이터</a:t>
            </a:r>
            <a:r>
              <a:rPr lang="en-US" altLang="ko-KR" b="1" dirty="0"/>
              <a:t>·</a:t>
            </a:r>
            <a:r>
              <a:rPr lang="ko-KR" altLang="en-US" b="1" dirty="0"/>
              <a:t>타 에이전트와의 상호운용성 부족</a:t>
            </a:r>
            <a:endParaRPr lang="ko-KR" altLang="en-US" dirty="0"/>
          </a:p>
          <a:p>
            <a:pPr lvl="1"/>
            <a:r>
              <a:rPr lang="ko-KR" altLang="en-US" dirty="0"/>
              <a:t>→ 초기 인터넷이 </a:t>
            </a:r>
            <a:r>
              <a:rPr lang="en-US" altLang="ko-KR" dirty="0"/>
              <a:t>TCP/IP</a:t>
            </a:r>
            <a:r>
              <a:rPr lang="ko-KR" altLang="en-US" dirty="0"/>
              <a:t>로 도약한 것처럼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  </a:t>
            </a:r>
            <a:r>
              <a:rPr lang="ko-KR" altLang="en-US" b="1" dirty="0"/>
              <a:t>에이전트 생태계에도 공통 언어</a:t>
            </a:r>
            <a:r>
              <a:rPr lang="en-US" altLang="ko-KR" b="1" dirty="0"/>
              <a:t>(Protocol)</a:t>
            </a:r>
            <a:r>
              <a:rPr lang="ko-KR" altLang="en-US" b="1" dirty="0"/>
              <a:t>가 필요</a:t>
            </a:r>
            <a:endParaRPr lang="en-US" altLang="ko-KR" b="1" dirty="0"/>
          </a:p>
          <a:p>
            <a:r>
              <a:rPr lang="ko-KR" altLang="en-US" b="1" dirty="0"/>
              <a:t>인사이트</a:t>
            </a:r>
          </a:p>
          <a:p>
            <a:pPr lvl="1"/>
            <a:r>
              <a:rPr lang="ko-KR" altLang="en-US" dirty="0"/>
              <a:t>프로토콜마다 </a:t>
            </a:r>
            <a:r>
              <a:rPr lang="ko-KR" altLang="en-US" b="1" dirty="0"/>
              <a:t>다른 계층의 문제</a:t>
            </a:r>
            <a:r>
              <a:rPr lang="ko-KR" altLang="en-US" dirty="0"/>
              <a:t> 해결</a:t>
            </a:r>
          </a:p>
          <a:p>
            <a:pPr lvl="1"/>
            <a:r>
              <a:rPr lang="ko-KR" altLang="en-US" dirty="0"/>
              <a:t>앞으로는 </a:t>
            </a:r>
            <a:r>
              <a:rPr lang="ko-KR" altLang="en-US" b="1" dirty="0"/>
              <a:t>표준화 </a:t>
            </a:r>
            <a:r>
              <a:rPr lang="en-US" altLang="ko-KR" b="1" dirty="0"/>
              <a:t>+ </a:t>
            </a:r>
            <a:r>
              <a:rPr lang="ko-KR" altLang="en-US" b="1" dirty="0"/>
              <a:t>유연성 </a:t>
            </a:r>
            <a:r>
              <a:rPr lang="en-US" altLang="ko-KR" b="1" dirty="0"/>
              <a:t>+ </a:t>
            </a:r>
            <a:r>
              <a:rPr lang="ko-KR" altLang="en-US" b="1" dirty="0"/>
              <a:t>보안</a:t>
            </a:r>
            <a:r>
              <a:rPr lang="ko-KR" altLang="en-US" dirty="0"/>
              <a:t>을 모두 갖춘 구조 필요</a:t>
            </a:r>
          </a:p>
          <a:p>
            <a:pPr lvl="1"/>
            <a:r>
              <a:rPr lang="ko-KR" altLang="en-US" b="1" dirty="0"/>
              <a:t>하이브리드 프로토콜</a:t>
            </a:r>
            <a:r>
              <a:rPr lang="en-US" altLang="ko-KR" dirty="0"/>
              <a:t>, </a:t>
            </a:r>
            <a:r>
              <a:rPr lang="ko-KR" altLang="en-US" b="1" dirty="0"/>
              <a:t>공통 명세 문서</a:t>
            </a:r>
            <a:r>
              <a:rPr lang="en-US" altLang="ko-KR" dirty="0"/>
              <a:t>, </a:t>
            </a:r>
            <a:r>
              <a:rPr lang="en-US" altLang="ko-KR" b="1" dirty="0"/>
              <a:t>Agent Internet</a:t>
            </a:r>
            <a:r>
              <a:rPr lang="ko-KR" altLang="en-US" dirty="0" err="1"/>
              <a:t>으로</a:t>
            </a:r>
            <a:r>
              <a:rPr lang="ko-KR" altLang="en-US" dirty="0"/>
              <a:t> 진화할 것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573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89580A-D2CD-D86B-089F-CA94E3049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542" y="3339877"/>
            <a:ext cx="5704916" cy="29720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ED2384-E916-90DD-27E9-400EE948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왜 </a:t>
            </a:r>
            <a:r>
              <a:rPr lang="en-US" altLang="ko-KR" b="1" dirty="0"/>
              <a:t>Agent Protocol</a:t>
            </a:r>
            <a:r>
              <a:rPr lang="ko-KR" altLang="en-US" b="1" dirty="0"/>
              <a:t>인가</a:t>
            </a:r>
            <a:r>
              <a:rPr lang="en-US" altLang="ko-KR" b="1" dirty="0"/>
              <a:t>?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B3A6D-8CD2-902C-EC6E-33234CE4C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b="1" dirty="0"/>
              <a:t>AI Agent</a:t>
            </a:r>
            <a:r>
              <a:rPr lang="ko-KR" altLang="en-US" sz="1800" b="1" dirty="0"/>
              <a:t>의 확산</a:t>
            </a:r>
            <a:r>
              <a:rPr lang="en-US" altLang="ko-KR" sz="1800" dirty="0"/>
              <a:t>: </a:t>
            </a:r>
            <a:r>
              <a:rPr lang="ko-KR" altLang="en-US" sz="1800" dirty="0"/>
              <a:t>고객응대</a:t>
            </a:r>
            <a:r>
              <a:rPr lang="en-US" altLang="ko-KR" sz="1800" dirty="0"/>
              <a:t>, </a:t>
            </a:r>
            <a:r>
              <a:rPr lang="ko-KR" altLang="en-US" sz="1800" dirty="0"/>
              <a:t>콘텐츠 생성</a:t>
            </a:r>
            <a:r>
              <a:rPr lang="en-US" altLang="ko-KR" sz="1800" dirty="0"/>
              <a:t>, </a:t>
            </a:r>
            <a:r>
              <a:rPr lang="ko-KR" altLang="en-US" sz="1800" dirty="0"/>
              <a:t>데이터 분석 등 다양한 산업에 빠르게 확산</a:t>
            </a:r>
          </a:p>
          <a:p>
            <a:r>
              <a:rPr lang="ko-KR" altLang="en-US" sz="1800" b="1" dirty="0"/>
              <a:t>문제점</a:t>
            </a:r>
            <a:r>
              <a:rPr lang="en-US" altLang="ko-KR" sz="1800" dirty="0"/>
              <a:t>: LLM </a:t>
            </a:r>
            <a:r>
              <a:rPr lang="ko-KR" altLang="en-US" sz="1800" dirty="0"/>
              <a:t>기반 </a:t>
            </a:r>
            <a:r>
              <a:rPr lang="en-US" altLang="ko-KR" sz="1800" dirty="0"/>
              <a:t>agent</a:t>
            </a:r>
            <a:r>
              <a:rPr lang="ko-KR" altLang="en-US" sz="1800" dirty="0"/>
              <a:t>가 외부 도구</a:t>
            </a:r>
            <a:r>
              <a:rPr lang="en-US" altLang="ko-KR" sz="1800" dirty="0"/>
              <a:t>, </a:t>
            </a:r>
            <a:r>
              <a:rPr lang="ko-KR" altLang="en-US" sz="1800" dirty="0"/>
              <a:t>데이터</a:t>
            </a:r>
            <a:r>
              <a:rPr lang="en-US" altLang="ko-KR" sz="1800" dirty="0"/>
              <a:t>, </a:t>
            </a:r>
            <a:r>
              <a:rPr lang="ko-KR" altLang="en-US" sz="1800" dirty="0"/>
              <a:t>타 </a:t>
            </a:r>
            <a:r>
              <a:rPr lang="en-US" altLang="ko-KR" sz="1800" dirty="0"/>
              <a:t>agent</a:t>
            </a:r>
            <a:r>
              <a:rPr lang="ko-KR" altLang="en-US" sz="1800" dirty="0"/>
              <a:t>와 통신하는 표준 없음 → 상호운용성 부족</a:t>
            </a:r>
          </a:p>
          <a:p>
            <a:r>
              <a:rPr lang="ko-KR" altLang="en-US" sz="1800" b="1" dirty="0"/>
              <a:t>비유</a:t>
            </a:r>
            <a:r>
              <a:rPr lang="en-US" altLang="ko-KR" sz="1800" dirty="0"/>
              <a:t>: </a:t>
            </a:r>
            <a:r>
              <a:rPr lang="ko-KR" altLang="en-US" sz="1800" dirty="0"/>
              <a:t>초기 인터넷 시대의 단절 → </a:t>
            </a:r>
            <a:r>
              <a:rPr lang="en-US" altLang="ko-KR" sz="1800" dirty="0"/>
              <a:t>TCP/IP</a:t>
            </a:r>
            <a:r>
              <a:rPr lang="ko-KR" altLang="en-US" sz="1800" dirty="0"/>
              <a:t>와 </a:t>
            </a:r>
            <a:r>
              <a:rPr lang="en-US" altLang="ko-KR" sz="1800" dirty="0"/>
              <a:t>HTTP</a:t>
            </a:r>
            <a:r>
              <a:rPr lang="ko-KR" altLang="en-US" sz="1800" dirty="0"/>
              <a:t>가 등장하며 인터넷 생태계가 폭발적으로 성장</a:t>
            </a:r>
          </a:p>
          <a:p>
            <a:r>
              <a:rPr lang="ko-KR" altLang="en-US" sz="1800" b="1" dirty="0"/>
              <a:t>주장</a:t>
            </a:r>
            <a:r>
              <a:rPr lang="en-US" altLang="ko-KR" sz="1800" dirty="0"/>
              <a:t>: agent</a:t>
            </a:r>
            <a:r>
              <a:rPr lang="ko-KR" altLang="en-US" sz="1800" dirty="0"/>
              <a:t> 생태계도 </a:t>
            </a:r>
            <a:r>
              <a:rPr lang="en-US" altLang="ko-KR" sz="1800" dirty="0"/>
              <a:t>"</a:t>
            </a:r>
            <a:r>
              <a:rPr lang="ko-KR" altLang="en-US" sz="1800" dirty="0"/>
              <a:t>지능 네트워크</a:t>
            </a:r>
            <a:r>
              <a:rPr lang="en-US" altLang="ko-KR" sz="1800" dirty="0"/>
              <a:t>"</a:t>
            </a:r>
            <a:r>
              <a:rPr lang="ko-KR" altLang="en-US" sz="1800" dirty="0"/>
              <a:t>를 위한 공통 언어</a:t>
            </a:r>
            <a:r>
              <a:rPr lang="en-US" altLang="ko-KR" sz="1800" dirty="0"/>
              <a:t>(</a:t>
            </a:r>
            <a:r>
              <a:rPr lang="ko-KR" altLang="en-US" sz="1800" dirty="0"/>
              <a:t>프로토콜</a:t>
            </a:r>
            <a:r>
              <a:rPr lang="en-US" altLang="ko-KR" sz="1800" dirty="0"/>
              <a:t>)</a:t>
            </a:r>
            <a:r>
              <a:rPr lang="ko-KR" altLang="en-US" sz="1800" dirty="0"/>
              <a:t>가 필요</a:t>
            </a:r>
          </a:p>
        </p:txBody>
      </p:sp>
    </p:spTree>
    <p:extLst>
      <p:ext uri="{BB962C8B-B14F-4D97-AF65-F5344CB8AC3E}">
        <p14:creationId xmlns:p14="http://schemas.microsoft.com/office/powerpoint/2010/main" val="542366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B9AEB-E071-AB12-A8CC-D2586E75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AI Agent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8A74A-A3D3-857F-A15F-EE05D37CCF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정의</a:t>
            </a:r>
            <a:r>
              <a:rPr lang="en-US" altLang="ko-KR" sz="1800" dirty="0"/>
              <a:t>: LLM + </a:t>
            </a:r>
            <a:r>
              <a:rPr lang="ko-KR" altLang="en-US" sz="1800" dirty="0"/>
              <a:t>도구 사용 </a:t>
            </a:r>
            <a:r>
              <a:rPr lang="en-US" altLang="ko-KR" sz="1800" dirty="0"/>
              <a:t>+ </a:t>
            </a:r>
            <a:r>
              <a:rPr lang="ko-KR" altLang="en-US" sz="1800" dirty="0"/>
              <a:t>메모리 </a:t>
            </a:r>
            <a:r>
              <a:rPr lang="en-US" altLang="ko-KR" sz="1800" dirty="0"/>
              <a:t>+ </a:t>
            </a:r>
            <a:r>
              <a:rPr lang="ko-KR" altLang="en-US" sz="1800" dirty="0"/>
              <a:t>계획 수립 </a:t>
            </a:r>
            <a:r>
              <a:rPr lang="en-US" altLang="ko-KR" sz="1800" dirty="0"/>
              <a:t>+ </a:t>
            </a:r>
            <a:r>
              <a:rPr lang="ko-KR" altLang="en-US" sz="1800" dirty="0"/>
              <a:t>행동 실행 능력을 갖춘 시스템</a:t>
            </a:r>
          </a:p>
          <a:p>
            <a:r>
              <a:rPr lang="ko-KR" altLang="en-US" sz="1800" dirty="0"/>
              <a:t>구성 요소</a:t>
            </a:r>
            <a:r>
              <a:rPr lang="en-US" altLang="ko-KR" sz="1800" dirty="0"/>
              <a:t>:</a:t>
            </a:r>
          </a:p>
          <a:p>
            <a:pPr lvl="1"/>
            <a:r>
              <a:rPr lang="en-US" altLang="ko-KR" sz="1600" dirty="0"/>
              <a:t>Foundation Model (</a:t>
            </a:r>
            <a:r>
              <a:rPr lang="ko-KR" altLang="en-US" sz="1600" dirty="0"/>
              <a:t>기초 언어 능력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sz="1600" dirty="0"/>
              <a:t>Memory (</a:t>
            </a:r>
            <a:r>
              <a:rPr lang="ko-KR" altLang="en-US" sz="1600" dirty="0"/>
              <a:t>대화 및 장기 맥락 기억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sz="1600" dirty="0"/>
              <a:t>Planning (</a:t>
            </a:r>
            <a:r>
              <a:rPr lang="ko-KR" altLang="en-US" sz="1600" dirty="0"/>
              <a:t>과업 분해 및 순서 설정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sz="1600" dirty="0"/>
              <a:t>Tool Use (</a:t>
            </a:r>
            <a:r>
              <a:rPr lang="ko-KR" altLang="en-US" sz="1600" dirty="0"/>
              <a:t>외부 </a:t>
            </a:r>
            <a:r>
              <a:rPr lang="en-US" altLang="ko-KR" sz="1600" dirty="0"/>
              <a:t>API/</a:t>
            </a:r>
            <a:r>
              <a:rPr lang="ko-KR" altLang="en-US" sz="1600" dirty="0"/>
              <a:t>데이터 활용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sz="1600" dirty="0"/>
              <a:t>Action (</a:t>
            </a:r>
            <a:r>
              <a:rPr lang="ko-KR" altLang="en-US" sz="1600" dirty="0"/>
              <a:t>외부 시스템과의 실제 상호작용</a:t>
            </a:r>
            <a:r>
              <a:rPr lang="en-US" altLang="ko-KR" sz="1600" dirty="0"/>
              <a:t>)</a:t>
            </a:r>
          </a:p>
          <a:p>
            <a:r>
              <a:rPr lang="ko-KR" altLang="en-US" sz="1800" dirty="0"/>
              <a:t>예시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LangChain</a:t>
            </a:r>
            <a:r>
              <a:rPr lang="en-US" altLang="ko-KR" sz="1800" dirty="0"/>
              <a:t>, Semantic Kernel </a:t>
            </a:r>
            <a:r>
              <a:rPr lang="ko-KR" altLang="en-US" sz="1800" dirty="0"/>
              <a:t>등 다양한 구현 프레임워크 존재</a:t>
            </a:r>
          </a:p>
        </p:txBody>
      </p:sp>
      <p:pic>
        <p:nvPicPr>
          <p:cNvPr id="1026" name="Picture 2" descr="What Are AI Agents? Examples, How They Work, How To Use Them">
            <a:extLst>
              <a:ext uri="{FF2B5EF4-FFF2-40B4-BE49-F238E27FC236}">
                <a16:creationId xmlns:a16="http://schemas.microsoft.com/office/drawing/2014/main" id="{389C903E-96F6-93F5-8AF3-4783ED9543D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825625"/>
            <a:ext cx="51816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485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D992DB-DBAF-956E-FF9F-35CB5D760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55" y="174257"/>
            <a:ext cx="11824490" cy="6613404"/>
          </a:xfrm>
        </p:spPr>
      </p:pic>
    </p:spTree>
    <p:extLst>
      <p:ext uri="{BB962C8B-B14F-4D97-AF65-F5344CB8AC3E}">
        <p14:creationId xmlns:p14="http://schemas.microsoft.com/office/powerpoint/2010/main" val="245433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EE87-13D6-B411-B509-B8640347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Agent Protocol</a:t>
            </a:r>
            <a:r>
              <a:rPr lang="ko-KR" altLang="en-US" b="1" dirty="0"/>
              <a:t>의 정의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54948-D5F4-946F-5571-14BE09999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정의</a:t>
            </a:r>
            <a:r>
              <a:rPr lang="en-US" altLang="ko-KR" sz="2400" dirty="0"/>
              <a:t>: Agent ↔ </a:t>
            </a:r>
            <a:r>
              <a:rPr lang="ko-KR" altLang="en-US" sz="2400" dirty="0"/>
              <a:t>외부 도구</a:t>
            </a:r>
            <a:r>
              <a:rPr lang="en-US" altLang="ko-KR" sz="2400" dirty="0"/>
              <a:t>, </a:t>
            </a:r>
            <a:r>
              <a:rPr lang="ko-KR" altLang="en-US" sz="2400" dirty="0"/>
              <a:t>또는 </a:t>
            </a:r>
            <a:r>
              <a:rPr lang="en-US" altLang="ko-KR" sz="2400" dirty="0"/>
              <a:t>Agent ↔ Agent </a:t>
            </a:r>
            <a:r>
              <a:rPr lang="ko-KR" altLang="en-US" sz="2400" dirty="0"/>
              <a:t>간 통신 표준 규격</a:t>
            </a:r>
          </a:p>
          <a:p>
            <a:r>
              <a:rPr lang="ko-KR" altLang="en-US" sz="2400" dirty="0"/>
              <a:t>기존 방식의 한계</a:t>
            </a:r>
            <a:r>
              <a:rPr lang="en-US" altLang="ko-KR" sz="2400" dirty="0"/>
              <a:t>:</a:t>
            </a:r>
          </a:p>
          <a:p>
            <a:pPr lvl="1"/>
            <a:r>
              <a:rPr lang="en-US" altLang="ko-KR" sz="2000" dirty="0"/>
              <a:t>API: </a:t>
            </a:r>
            <a:r>
              <a:rPr lang="ko-KR" altLang="en-US" sz="2000" dirty="0"/>
              <a:t>구조는 빠르나 표준 없음</a:t>
            </a:r>
          </a:p>
          <a:p>
            <a:pPr lvl="1"/>
            <a:r>
              <a:rPr lang="en-US" altLang="ko-KR" sz="2000" dirty="0"/>
              <a:t>GUI: </a:t>
            </a:r>
            <a:r>
              <a:rPr lang="ko-KR" altLang="en-US" sz="2000" dirty="0"/>
              <a:t>표준화되어 있으나 비</a:t>
            </a:r>
            <a:r>
              <a:rPr lang="en-US" altLang="ko-KR" sz="2000" dirty="0"/>
              <a:t>AI </a:t>
            </a:r>
            <a:r>
              <a:rPr lang="ko-KR" altLang="en-US" sz="2000" dirty="0"/>
              <a:t>친화적</a:t>
            </a:r>
          </a:p>
          <a:p>
            <a:pPr lvl="1"/>
            <a:r>
              <a:rPr lang="en-US" altLang="ko-KR" sz="2000" dirty="0"/>
              <a:t>HTML/XML: </a:t>
            </a:r>
            <a:r>
              <a:rPr lang="ko-KR" altLang="en-US" sz="2000" dirty="0"/>
              <a:t>효율성</a:t>
            </a:r>
            <a:r>
              <a:rPr lang="en-US" altLang="ko-KR" sz="2000" dirty="0"/>
              <a:t>/</a:t>
            </a:r>
            <a:r>
              <a:rPr lang="ko-KR" altLang="en-US" sz="2000" dirty="0"/>
              <a:t>확장성 낮음</a:t>
            </a:r>
          </a:p>
          <a:p>
            <a:r>
              <a:rPr lang="en-US" altLang="ko-KR" sz="2400" dirty="0"/>
              <a:t>Protocol</a:t>
            </a:r>
            <a:r>
              <a:rPr lang="ko-KR" altLang="en-US" sz="2400" dirty="0"/>
              <a:t>은 범용성</a:t>
            </a:r>
            <a:r>
              <a:rPr lang="en-US" altLang="ko-KR" sz="2400" dirty="0"/>
              <a:t>, </a:t>
            </a:r>
            <a:r>
              <a:rPr lang="ko-KR" altLang="en-US" sz="2400" dirty="0"/>
              <a:t>효율성</a:t>
            </a:r>
            <a:r>
              <a:rPr lang="en-US" altLang="ko-KR" sz="2400" dirty="0"/>
              <a:t>, AI</a:t>
            </a:r>
            <a:r>
              <a:rPr lang="ko-KR" altLang="en-US" sz="2400" dirty="0"/>
              <a:t>적합성을 동시에 갖춘 유일한 방식</a:t>
            </a:r>
          </a:p>
        </p:txBody>
      </p:sp>
    </p:spTree>
    <p:extLst>
      <p:ext uri="{BB962C8B-B14F-4D97-AF65-F5344CB8AC3E}">
        <p14:creationId xmlns:p14="http://schemas.microsoft.com/office/powerpoint/2010/main" val="3342114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FBCC-7990-2F5D-F76F-066306D0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API</a:t>
            </a:r>
            <a:endParaRPr lang="ko-KR" altLang="en-US" b="1" dirty="0"/>
          </a:p>
        </p:txBody>
      </p:sp>
      <p:pic>
        <p:nvPicPr>
          <p:cNvPr id="3074" name="Picture 2" descr="Part 2] REST API components &amp; How to read them">
            <a:extLst>
              <a:ext uri="{FF2B5EF4-FFF2-40B4-BE49-F238E27FC236}">
                <a16:creationId xmlns:a16="http://schemas.microsoft.com/office/drawing/2014/main" id="{AB286093-4F72-2194-6910-7802AF6B2B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2027"/>
            <a:ext cx="10515600" cy="427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910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AF9E3-14B0-63B7-A8FE-B349DA5A3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GUI</a:t>
            </a:r>
            <a:endParaRPr lang="ko-KR" altLang="en-US" b="1" dirty="0"/>
          </a:p>
        </p:txBody>
      </p:sp>
      <p:pic>
        <p:nvPicPr>
          <p:cNvPr id="4098" name="Picture 2" descr="GUI 와 CLI">
            <a:extLst>
              <a:ext uri="{FF2B5EF4-FFF2-40B4-BE49-F238E27FC236}">
                <a16:creationId xmlns:a16="http://schemas.microsoft.com/office/drawing/2014/main" id="{1EE9E50D-9737-F41D-E0DA-7B1DA04187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216" y="1825625"/>
            <a:ext cx="846956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679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6C41F-1820-163D-AD7F-B6F516182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HTML/XML</a:t>
            </a:r>
            <a:endParaRPr lang="ko-KR" altLang="en-US" b="1" dirty="0"/>
          </a:p>
        </p:txBody>
      </p:sp>
      <p:pic>
        <p:nvPicPr>
          <p:cNvPr id="5122" name="Picture 2" descr="GitHub - Aman0509/learningXML: This repo contains XML study material which  is predominately based on &quot;XML Essential Training by Joe Marini&quot;">
            <a:extLst>
              <a:ext uri="{FF2B5EF4-FFF2-40B4-BE49-F238E27FC236}">
                <a16:creationId xmlns:a16="http://schemas.microsoft.com/office/drawing/2014/main" id="{B366F2EE-3C7D-D948-62BE-A990298217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74" y="1825625"/>
            <a:ext cx="782005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313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3030</Words>
  <Application>Microsoft Macintosh PowerPoint</Application>
  <PresentationFormat>와이드스크린</PresentationFormat>
  <Paragraphs>294</Paragraphs>
  <Slides>25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Arial</vt:lpstr>
      <vt:lpstr>Wingdings</vt:lpstr>
      <vt:lpstr>Office Theme</vt:lpstr>
      <vt:lpstr>MCP, A2A, ANP, Agora로 살펴보는 AI Agent Protocol</vt:lpstr>
      <vt:lpstr>PowerPoint 프레젠테이션</vt:lpstr>
      <vt:lpstr>왜 Agent Protocol인가?</vt:lpstr>
      <vt:lpstr>AI Agent란?</vt:lpstr>
      <vt:lpstr>PowerPoint 프레젠테이션</vt:lpstr>
      <vt:lpstr>Agent Protocol의 정의</vt:lpstr>
      <vt:lpstr>API</vt:lpstr>
      <vt:lpstr>GUI</vt:lpstr>
      <vt:lpstr>HTML/XML</vt:lpstr>
      <vt:lpstr>PowerPoint 프레젠테이션</vt:lpstr>
      <vt:lpstr>PowerPoint 프레젠테이션</vt:lpstr>
      <vt:lpstr>MCP</vt:lpstr>
      <vt:lpstr>MCP</vt:lpstr>
      <vt:lpstr>MCP</vt:lpstr>
      <vt:lpstr>A2A</vt:lpstr>
      <vt:lpstr>A2A</vt:lpstr>
      <vt:lpstr>A2A</vt:lpstr>
      <vt:lpstr>ANP</vt:lpstr>
      <vt:lpstr>ANP - Meta Protocol</vt:lpstr>
      <vt:lpstr>ANP</vt:lpstr>
      <vt:lpstr>Agora</vt:lpstr>
      <vt:lpstr>Agora</vt:lpstr>
      <vt:lpstr>Agora</vt:lpstr>
      <vt:lpstr>MCP/A2A/ANP/Agora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태영 송</dc:creator>
  <cp:lastModifiedBy>Yxz0294</cp:lastModifiedBy>
  <cp:revision>74</cp:revision>
  <dcterms:created xsi:type="dcterms:W3CDTF">2025-06-17T08:50:16Z</dcterms:created>
  <dcterms:modified xsi:type="dcterms:W3CDTF">2025-06-21T00:42:33Z</dcterms:modified>
</cp:coreProperties>
</file>